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media/image3.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32" r:id="rId3"/>
    <p:sldId id="333" r:id="rId4"/>
    <p:sldId id="334" r:id="rId5"/>
    <p:sldId id="304" r:id="rId6"/>
    <p:sldId id="350" r:id="rId7"/>
    <p:sldId id="349" r:id="rId8"/>
    <p:sldId id="345" r:id="rId9"/>
    <p:sldId id="348" r:id="rId10"/>
    <p:sldId id="34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671"/>
  </p:normalViewPr>
  <p:slideViewPr>
    <p:cSldViewPr snapToGrid="0" snapToObjects="1">
      <p:cViewPr varScale="1">
        <p:scale>
          <a:sx n="90" d="100"/>
          <a:sy n="90" d="100"/>
        </p:scale>
        <p:origin x="23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4F825-C2BF-EA4C-ACEE-054379226C4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DE733F05-9577-2B48-9903-95702689269A}">
      <dgm:prSet phldrT="[Text]"/>
      <dgm:spPr/>
      <dgm:t>
        <a:bodyPr/>
        <a:lstStyle/>
        <a:p>
          <a:r>
            <a:rPr lang="en-GB" dirty="0"/>
            <a:t>Quiz</a:t>
          </a:r>
        </a:p>
        <a:p>
          <a:r>
            <a:rPr lang="en-GB" dirty="0"/>
            <a:t>Discussion</a:t>
          </a:r>
        </a:p>
        <a:p>
          <a:r>
            <a:rPr lang="en-GB" dirty="0"/>
            <a:t>Assignment</a:t>
          </a:r>
        </a:p>
      </dgm:t>
    </dgm:pt>
    <dgm:pt modelId="{DEC7DC48-B349-3543-85C9-B89B26CE23CD}" type="parTrans" cxnId="{65433321-1138-B241-BBD9-B0A93A1423B0}">
      <dgm:prSet/>
      <dgm:spPr/>
      <dgm:t>
        <a:bodyPr/>
        <a:lstStyle/>
        <a:p>
          <a:endParaRPr lang="en-GB"/>
        </a:p>
      </dgm:t>
    </dgm:pt>
    <dgm:pt modelId="{B0CCE5B8-3E0D-AF4C-8402-F644A4EA94B9}" type="sibTrans" cxnId="{65433321-1138-B241-BBD9-B0A93A1423B0}">
      <dgm:prSet/>
      <dgm:spPr/>
      <dgm:t>
        <a:bodyPr/>
        <a:lstStyle/>
        <a:p>
          <a:endParaRPr lang="en-GB"/>
        </a:p>
      </dgm:t>
    </dgm:pt>
    <dgm:pt modelId="{54840E4E-6DBB-904C-8342-6886FD5BC780}">
      <dgm:prSet phldrT="[Text]"/>
      <dgm:spPr/>
      <dgm:t>
        <a:bodyPr/>
        <a:lstStyle/>
        <a:p>
          <a:r>
            <a:rPr lang="en-GB" dirty="0"/>
            <a:t>Final test</a:t>
          </a:r>
        </a:p>
      </dgm:t>
    </dgm:pt>
    <dgm:pt modelId="{8BB80048-689B-3147-A44B-63EF5346CDA8}" type="parTrans" cxnId="{5F2B96AE-1112-4C4B-A9D7-A6251BFE971B}">
      <dgm:prSet/>
      <dgm:spPr/>
      <dgm:t>
        <a:bodyPr/>
        <a:lstStyle/>
        <a:p>
          <a:endParaRPr lang="en-GB"/>
        </a:p>
      </dgm:t>
    </dgm:pt>
    <dgm:pt modelId="{57647DD0-B208-D84B-BCC1-527166EB19B3}" type="sibTrans" cxnId="{5F2B96AE-1112-4C4B-A9D7-A6251BFE971B}">
      <dgm:prSet/>
      <dgm:spPr/>
      <dgm:t>
        <a:bodyPr/>
        <a:lstStyle/>
        <a:p>
          <a:endParaRPr lang="en-GB"/>
        </a:p>
      </dgm:t>
    </dgm:pt>
    <dgm:pt modelId="{0F08BECD-4BFA-C24F-8AED-B18005F6CDE9}">
      <dgm:prSet phldrT="[Text]"/>
      <dgm:spPr/>
      <dgm:t>
        <a:bodyPr/>
        <a:lstStyle/>
        <a:p>
          <a:r>
            <a:rPr lang="en-GB" dirty="0"/>
            <a:t>Midterm</a:t>
          </a:r>
        </a:p>
      </dgm:t>
    </dgm:pt>
    <dgm:pt modelId="{DB094B88-1786-E547-A289-B0569982FC46}" type="parTrans" cxnId="{FEB92FE7-50F8-FA4F-9C25-B1286ADE8357}">
      <dgm:prSet/>
      <dgm:spPr/>
      <dgm:t>
        <a:bodyPr/>
        <a:lstStyle/>
        <a:p>
          <a:endParaRPr lang="en-GB"/>
        </a:p>
      </dgm:t>
    </dgm:pt>
    <dgm:pt modelId="{2D19D129-3B23-A64C-9CA5-0AE3F4ABAFE4}" type="sibTrans" cxnId="{FEB92FE7-50F8-FA4F-9C25-B1286ADE8357}">
      <dgm:prSet/>
      <dgm:spPr/>
      <dgm:t>
        <a:bodyPr/>
        <a:lstStyle/>
        <a:p>
          <a:endParaRPr lang="en-GB"/>
        </a:p>
      </dgm:t>
    </dgm:pt>
    <dgm:pt modelId="{B343E209-3343-7C43-BC41-4779E4C5CCD1}">
      <dgm:prSet phldrT="[Text]"/>
      <dgm:spPr/>
      <dgm:t>
        <a:bodyPr/>
        <a:lstStyle/>
        <a:p>
          <a:r>
            <a:rPr lang="en-GB" dirty="0"/>
            <a:t>Formative</a:t>
          </a:r>
        </a:p>
      </dgm:t>
    </dgm:pt>
    <dgm:pt modelId="{0058FCBA-F734-DF41-99FA-A44434A9914A}" type="sibTrans" cxnId="{DE0CDB83-B7C8-B844-B8FC-0144452AF3CD}">
      <dgm:prSet/>
      <dgm:spPr/>
      <dgm:t>
        <a:bodyPr/>
        <a:lstStyle/>
        <a:p>
          <a:endParaRPr lang="en-GB"/>
        </a:p>
      </dgm:t>
    </dgm:pt>
    <dgm:pt modelId="{C3765296-BF33-E849-B0B4-519ED2588DD4}" type="parTrans" cxnId="{DE0CDB83-B7C8-B844-B8FC-0144452AF3CD}">
      <dgm:prSet/>
      <dgm:spPr/>
      <dgm:t>
        <a:bodyPr/>
        <a:lstStyle/>
        <a:p>
          <a:endParaRPr lang="en-GB"/>
        </a:p>
      </dgm:t>
    </dgm:pt>
    <dgm:pt modelId="{E64A91CE-1CC7-FD48-B6F6-51FA16E0F06C}">
      <dgm:prSet phldrT="[Text]"/>
      <dgm:spPr/>
      <dgm:t>
        <a:bodyPr/>
        <a:lstStyle/>
        <a:p>
          <a:r>
            <a:rPr lang="en-GB" dirty="0"/>
            <a:t>Summative</a:t>
          </a:r>
        </a:p>
      </dgm:t>
    </dgm:pt>
    <dgm:pt modelId="{63CE8FFE-5E9B-9047-AA60-944D84E4C514}" type="sibTrans" cxnId="{DEB6EB2B-F6A2-784E-8C73-046B5E7648F9}">
      <dgm:prSet/>
      <dgm:spPr/>
      <dgm:t>
        <a:bodyPr/>
        <a:lstStyle/>
        <a:p>
          <a:endParaRPr lang="en-GB"/>
        </a:p>
      </dgm:t>
    </dgm:pt>
    <dgm:pt modelId="{31BF4804-6514-274D-9258-26A5C8FD76F0}" type="parTrans" cxnId="{DEB6EB2B-F6A2-784E-8C73-046B5E7648F9}">
      <dgm:prSet/>
      <dgm:spPr/>
      <dgm:t>
        <a:bodyPr/>
        <a:lstStyle/>
        <a:p>
          <a:endParaRPr lang="en-GB"/>
        </a:p>
      </dgm:t>
    </dgm:pt>
    <dgm:pt modelId="{C1C75082-BB2C-E44F-88AE-6DDB25A57ACA}" type="pres">
      <dgm:prSet presAssocID="{B834F825-C2BF-EA4C-ACEE-054379226C4E}" presName="outerComposite" presStyleCnt="0">
        <dgm:presLayoutVars>
          <dgm:chMax val="2"/>
          <dgm:animLvl val="lvl"/>
          <dgm:resizeHandles val="exact"/>
        </dgm:presLayoutVars>
      </dgm:prSet>
      <dgm:spPr/>
    </dgm:pt>
    <dgm:pt modelId="{6AE21CD5-C173-2741-95EB-0C38916611FB}" type="pres">
      <dgm:prSet presAssocID="{B834F825-C2BF-EA4C-ACEE-054379226C4E}" presName="dummyMaxCanvas" presStyleCnt="0"/>
      <dgm:spPr/>
    </dgm:pt>
    <dgm:pt modelId="{CBE77390-83B8-F646-B760-2C16085689AD}" type="pres">
      <dgm:prSet presAssocID="{B834F825-C2BF-EA4C-ACEE-054379226C4E}" presName="parentComposite" presStyleCnt="0"/>
      <dgm:spPr/>
    </dgm:pt>
    <dgm:pt modelId="{82ECF571-6437-ED4B-82B3-5C9F86AF9678}" type="pres">
      <dgm:prSet presAssocID="{B834F825-C2BF-EA4C-ACEE-054379226C4E}" presName="parent1" presStyleLbl="alignAccFollowNode1" presStyleIdx="0" presStyleCnt="4">
        <dgm:presLayoutVars>
          <dgm:chMax val="4"/>
        </dgm:presLayoutVars>
      </dgm:prSet>
      <dgm:spPr/>
    </dgm:pt>
    <dgm:pt modelId="{68CB0F34-4CA8-A741-92B4-E1697F24D656}" type="pres">
      <dgm:prSet presAssocID="{B834F825-C2BF-EA4C-ACEE-054379226C4E}" presName="parent2" presStyleLbl="alignAccFollowNode1" presStyleIdx="1" presStyleCnt="4" custScaleX="118029">
        <dgm:presLayoutVars>
          <dgm:chMax val="4"/>
        </dgm:presLayoutVars>
      </dgm:prSet>
      <dgm:spPr/>
    </dgm:pt>
    <dgm:pt modelId="{4CDE8FB9-D905-4542-B3FA-B8F8E4CA6B87}" type="pres">
      <dgm:prSet presAssocID="{B834F825-C2BF-EA4C-ACEE-054379226C4E}" presName="childrenComposite" presStyleCnt="0"/>
      <dgm:spPr/>
    </dgm:pt>
    <dgm:pt modelId="{EC2115C8-CE16-D540-A5D4-6AEE6D0D269A}" type="pres">
      <dgm:prSet presAssocID="{B834F825-C2BF-EA4C-ACEE-054379226C4E}" presName="dummyMaxCanvas_ChildArea" presStyleCnt="0"/>
      <dgm:spPr/>
    </dgm:pt>
    <dgm:pt modelId="{4CEE54EC-C460-DA4F-84E4-E728FE8C2E24}" type="pres">
      <dgm:prSet presAssocID="{B834F825-C2BF-EA4C-ACEE-054379226C4E}" presName="fulcrum" presStyleLbl="alignAccFollowNode1" presStyleIdx="2" presStyleCnt="4"/>
      <dgm:spPr/>
    </dgm:pt>
    <dgm:pt modelId="{D2A14833-0E02-8142-98B7-82032E944234}" type="pres">
      <dgm:prSet presAssocID="{B834F825-C2BF-EA4C-ACEE-054379226C4E}" presName="balance_12" presStyleLbl="alignAccFollowNode1" presStyleIdx="3" presStyleCnt="4">
        <dgm:presLayoutVars>
          <dgm:bulletEnabled val="1"/>
        </dgm:presLayoutVars>
      </dgm:prSet>
      <dgm:spPr/>
    </dgm:pt>
    <dgm:pt modelId="{A3318CC3-E91F-1145-80DA-FDFA369DE4F0}" type="pres">
      <dgm:prSet presAssocID="{B834F825-C2BF-EA4C-ACEE-054379226C4E}" presName="right_12_1" presStyleLbl="node1" presStyleIdx="0" presStyleCnt="3">
        <dgm:presLayoutVars>
          <dgm:bulletEnabled val="1"/>
        </dgm:presLayoutVars>
      </dgm:prSet>
      <dgm:spPr/>
    </dgm:pt>
    <dgm:pt modelId="{6D38D3C1-1060-E94E-A058-60BFB578C871}" type="pres">
      <dgm:prSet presAssocID="{B834F825-C2BF-EA4C-ACEE-054379226C4E}" presName="right_12_2" presStyleLbl="node1" presStyleIdx="1" presStyleCnt="3">
        <dgm:presLayoutVars>
          <dgm:bulletEnabled val="1"/>
        </dgm:presLayoutVars>
      </dgm:prSet>
      <dgm:spPr/>
    </dgm:pt>
    <dgm:pt modelId="{684912C4-2E49-374D-92F7-7E487A428F9E}" type="pres">
      <dgm:prSet presAssocID="{B834F825-C2BF-EA4C-ACEE-054379226C4E}" presName="left_12_1" presStyleLbl="node1" presStyleIdx="2" presStyleCnt="3">
        <dgm:presLayoutVars>
          <dgm:bulletEnabled val="1"/>
        </dgm:presLayoutVars>
      </dgm:prSet>
      <dgm:spPr/>
    </dgm:pt>
  </dgm:ptLst>
  <dgm:cxnLst>
    <dgm:cxn modelId="{65433321-1138-B241-BBD9-B0A93A1423B0}" srcId="{B343E209-3343-7C43-BC41-4779E4C5CCD1}" destId="{DE733F05-9577-2B48-9903-95702689269A}" srcOrd="0" destOrd="0" parTransId="{DEC7DC48-B349-3543-85C9-B89B26CE23CD}" sibTransId="{B0CCE5B8-3E0D-AF4C-8402-F644A4EA94B9}"/>
    <dgm:cxn modelId="{B039ED29-00E3-5D46-BF65-61E1F245CF28}" type="presOf" srcId="{DE733F05-9577-2B48-9903-95702689269A}" destId="{684912C4-2E49-374D-92F7-7E487A428F9E}" srcOrd="0" destOrd="0" presId="urn:microsoft.com/office/officeart/2005/8/layout/balance1"/>
    <dgm:cxn modelId="{DEB6EB2B-F6A2-784E-8C73-046B5E7648F9}" srcId="{B834F825-C2BF-EA4C-ACEE-054379226C4E}" destId="{E64A91CE-1CC7-FD48-B6F6-51FA16E0F06C}" srcOrd="1" destOrd="0" parTransId="{31BF4804-6514-274D-9258-26A5C8FD76F0}" sibTransId="{63CE8FFE-5E9B-9047-AA60-944D84E4C514}"/>
    <dgm:cxn modelId="{0D3E452E-B2D5-6749-8294-062BCBC9B5BC}" type="presOf" srcId="{0F08BECD-4BFA-C24F-8AED-B18005F6CDE9}" destId="{6D38D3C1-1060-E94E-A058-60BFB578C871}" srcOrd="0" destOrd="0" presId="urn:microsoft.com/office/officeart/2005/8/layout/balance1"/>
    <dgm:cxn modelId="{070D014E-7B00-B041-B712-13663E8F9B42}" type="presOf" srcId="{54840E4E-6DBB-904C-8342-6886FD5BC780}" destId="{A3318CC3-E91F-1145-80DA-FDFA369DE4F0}" srcOrd="0" destOrd="0" presId="urn:microsoft.com/office/officeart/2005/8/layout/balance1"/>
    <dgm:cxn modelId="{AE1E8661-6A41-E349-B854-C81C6DCBEB77}" type="presOf" srcId="{B343E209-3343-7C43-BC41-4779E4C5CCD1}" destId="{82ECF571-6437-ED4B-82B3-5C9F86AF9678}" srcOrd="0" destOrd="0" presId="urn:microsoft.com/office/officeart/2005/8/layout/balance1"/>
    <dgm:cxn modelId="{D54B377F-DDF4-6B4C-9A3F-CC4B884332EE}" type="presOf" srcId="{B834F825-C2BF-EA4C-ACEE-054379226C4E}" destId="{C1C75082-BB2C-E44F-88AE-6DDB25A57ACA}" srcOrd="0" destOrd="0" presId="urn:microsoft.com/office/officeart/2005/8/layout/balance1"/>
    <dgm:cxn modelId="{DE0CDB83-B7C8-B844-B8FC-0144452AF3CD}" srcId="{B834F825-C2BF-EA4C-ACEE-054379226C4E}" destId="{B343E209-3343-7C43-BC41-4779E4C5CCD1}" srcOrd="0" destOrd="0" parTransId="{C3765296-BF33-E849-B0B4-519ED2588DD4}" sibTransId="{0058FCBA-F734-DF41-99FA-A44434A9914A}"/>
    <dgm:cxn modelId="{5F2B96AE-1112-4C4B-A9D7-A6251BFE971B}" srcId="{E64A91CE-1CC7-FD48-B6F6-51FA16E0F06C}" destId="{54840E4E-6DBB-904C-8342-6886FD5BC780}" srcOrd="0" destOrd="0" parTransId="{8BB80048-689B-3147-A44B-63EF5346CDA8}" sibTransId="{57647DD0-B208-D84B-BCC1-527166EB19B3}"/>
    <dgm:cxn modelId="{F1813ECC-1B9C-C949-956E-6E0F03806F26}" type="presOf" srcId="{E64A91CE-1CC7-FD48-B6F6-51FA16E0F06C}" destId="{68CB0F34-4CA8-A741-92B4-E1697F24D656}" srcOrd="0" destOrd="0" presId="urn:microsoft.com/office/officeart/2005/8/layout/balance1"/>
    <dgm:cxn modelId="{FEB92FE7-50F8-FA4F-9C25-B1286ADE8357}" srcId="{E64A91CE-1CC7-FD48-B6F6-51FA16E0F06C}" destId="{0F08BECD-4BFA-C24F-8AED-B18005F6CDE9}" srcOrd="1" destOrd="0" parTransId="{DB094B88-1786-E547-A289-B0569982FC46}" sibTransId="{2D19D129-3B23-A64C-9CA5-0AE3F4ABAFE4}"/>
    <dgm:cxn modelId="{417D35B7-40E7-0E4F-B6FA-2CCEA7E32A29}" type="presParOf" srcId="{C1C75082-BB2C-E44F-88AE-6DDB25A57ACA}" destId="{6AE21CD5-C173-2741-95EB-0C38916611FB}" srcOrd="0" destOrd="0" presId="urn:microsoft.com/office/officeart/2005/8/layout/balance1"/>
    <dgm:cxn modelId="{D0099C99-16B6-7842-AD9E-99D17D688B67}" type="presParOf" srcId="{C1C75082-BB2C-E44F-88AE-6DDB25A57ACA}" destId="{CBE77390-83B8-F646-B760-2C16085689AD}" srcOrd="1" destOrd="0" presId="urn:microsoft.com/office/officeart/2005/8/layout/balance1"/>
    <dgm:cxn modelId="{D5871F6C-5F5C-3848-A5F1-6C15B6CC36BC}" type="presParOf" srcId="{CBE77390-83B8-F646-B760-2C16085689AD}" destId="{82ECF571-6437-ED4B-82B3-5C9F86AF9678}" srcOrd="0" destOrd="0" presId="urn:microsoft.com/office/officeart/2005/8/layout/balance1"/>
    <dgm:cxn modelId="{A0E9780A-F01F-4243-A1E2-4F96478038BA}" type="presParOf" srcId="{CBE77390-83B8-F646-B760-2C16085689AD}" destId="{68CB0F34-4CA8-A741-92B4-E1697F24D656}" srcOrd="1" destOrd="0" presId="urn:microsoft.com/office/officeart/2005/8/layout/balance1"/>
    <dgm:cxn modelId="{A56DC139-B83B-4343-A138-199908182ED0}" type="presParOf" srcId="{C1C75082-BB2C-E44F-88AE-6DDB25A57ACA}" destId="{4CDE8FB9-D905-4542-B3FA-B8F8E4CA6B87}" srcOrd="2" destOrd="0" presId="urn:microsoft.com/office/officeart/2005/8/layout/balance1"/>
    <dgm:cxn modelId="{9CD66C5A-F478-6348-86B7-A9D81DF83BCC}" type="presParOf" srcId="{4CDE8FB9-D905-4542-B3FA-B8F8E4CA6B87}" destId="{EC2115C8-CE16-D540-A5D4-6AEE6D0D269A}" srcOrd="0" destOrd="0" presId="urn:microsoft.com/office/officeart/2005/8/layout/balance1"/>
    <dgm:cxn modelId="{240AEA04-36FB-6947-AC2C-5BB6B75ABF57}" type="presParOf" srcId="{4CDE8FB9-D905-4542-B3FA-B8F8E4CA6B87}" destId="{4CEE54EC-C460-DA4F-84E4-E728FE8C2E24}" srcOrd="1" destOrd="0" presId="urn:microsoft.com/office/officeart/2005/8/layout/balance1"/>
    <dgm:cxn modelId="{AC629045-5DE5-8947-B11A-8FADEBFBFDC2}" type="presParOf" srcId="{4CDE8FB9-D905-4542-B3FA-B8F8E4CA6B87}" destId="{D2A14833-0E02-8142-98B7-82032E944234}" srcOrd="2" destOrd="0" presId="urn:microsoft.com/office/officeart/2005/8/layout/balance1"/>
    <dgm:cxn modelId="{8764431F-D9AE-F546-B6B5-1EF78D9A8213}" type="presParOf" srcId="{4CDE8FB9-D905-4542-B3FA-B8F8E4CA6B87}" destId="{A3318CC3-E91F-1145-80DA-FDFA369DE4F0}" srcOrd="3" destOrd="0" presId="urn:microsoft.com/office/officeart/2005/8/layout/balance1"/>
    <dgm:cxn modelId="{0D699B52-2559-AB49-A3F9-3B3ED3259183}" type="presParOf" srcId="{4CDE8FB9-D905-4542-B3FA-B8F8E4CA6B87}" destId="{6D38D3C1-1060-E94E-A058-60BFB578C871}" srcOrd="4" destOrd="0" presId="urn:microsoft.com/office/officeart/2005/8/layout/balance1"/>
    <dgm:cxn modelId="{1109B1B3-3BDA-0746-B7CC-6CABC048B8C0}" type="presParOf" srcId="{4CDE8FB9-D905-4542-B3FA-B8F8E4CA6B87}" destId="{684912C4-2E49-374D-92F7-7E487A428F9E}"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4F825-C2BF-EA4C-ACEE-054379226C4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B343E209-3343-7C43-BC41-4779E4C5CCD1}">
      <dgm:prSet phldrT="[Text]"/>
      <dgm:spPr/>
      <dgm:t>
        <a:bodyPr/>
        <a:lstStyle/>
        <a:p>
          <a:r>
            <a:rPr lang="en-GB" dirty="0"/>
            <a:t>Formative</a:t>
          </a:r>
        </a:p>
      </dgm:t>
    </dgm:pt>
    <dgm:pt modelId="{C3765296-BF33-E849-B0B4-519ED2588DD4}" type="parTrans" cxnId="{DE0CDB83-B7C8-B844-B8FC-0144452AF3CD}">
      <dgm:prSet/>
      <dgm:spPr/>
      <dgm:t>
        <a:bodyPr/>
        <a:lstStyle/>
        <a:p>
          <a:endParaRPr lang="en-GB"/>
        </a:p>
      </dgm:t>
    </dgm:pt>
    <dgm:pt modelId="{0058FCBA-F734-DF41-99FA-A44434A9914A}" type="sibTrans" cxnId="{DE0CDB83-B7C8-B844-B8FC-0144452AF3CD}">
      <dgm:prSet/>
      <dgm:spPr/>
      <dgm:t>
        <a:bodyPr/>
        <a:lstStyle/>
        <a:p>
          <a:endParaRPr lang="en-GB"/>
        </a:p>
      </dgm:t>
    </dgm:pt>
    <dgm:pt modelId="{DE733F05-9577-2B48-9903-95702689269A}">
      <dgm:prSet phldrT="[Text]"/>
      <dgm:spPr/>
      <dgm:t>
        <a:bodyPr/>
        <a:lstStyle/>
        <a:p>
          <a:r>
            <a:rPr lang="en-GB" dirty="0"/>
            <a:t>Peer Assessment</a:t>
          </a:r>
        </a:p>
        <a:p>
          <a:r>
            <a:rPr lang="en-GB" dirty="0"/>
            <a:t>Self Assessment </a:t>
          </a:r>
        </a:p>
      </dgm:t>
    </dgm:pt>
    <dgm:pt modelId="{DEC7DC48-B349-3543-85C9-B89B26CE23CD}" type="parTrans" cxnId="{65433321-1138-B241-BBD9-B0A93A1423B0}">
      <dgm:prSet/>
      <dgm:spPr/>
      <dgm:t>
        <a:bodyPr/>
        <a:lstStyle/>
        <a:p>
          <a:endParaRPr lang="en-GB"/>
        </a:p>
      </dgm:t>
    </dgm:pt>
    <dgm:pt modelId="{B0CCE5B8-3E0D-AF4C-8402-F644A4EA94B9}" type="sibTrans" cxnId="{65433321-1138-B241-BBD9-B0A93A1423B0}">
      <dgm:prSet/>
      <dgm:spPr/>
      <dgm:t>
        <a:bodyPr/>
        <a:lstStyle/>
        <a:p>
          <a:endParaRPr lang="en-GB"/>
        </a:p>
      </dgm:t>
    </dgm:pt>
    <dgm:pt modelId="{2C8D42BC-969D-084A-9994-22586AC6F410}">
      <dgm:prSet phldrT="[Text]"/>
      <dgm:spPr/>
      <dgm:t>
        <a:bodyPr/>
        <a:lstStyle/>
        <a:p>
          <a:r>
            <a:rPr lang="en-GB" dirty="0"/>
            <a:t>Quiz</a:t>
          </a:r>
        </a:p>
        <a:p>
          <a:r>
            <a:rPr lang="en-GB" dirty="0"/>
            <a:t>Discussion</a:t>
          </a:r>
        </a:p>
        <a:p>
          <a:r>
            <a:rPr lang="en-GB" dirty="0"/>
            <a:t>Assignment</a:t>
          </a:r>
        </a:p>
      </dgm:t>
    </dgm:pt>
    <dgm:pt modelId="{29FE2DDA-3DA2-6D4C-A06E-A86E3FDD6055}" type="parTrans" cxnId="{2522D5E9-160F-684D-B657-7979F6301298}">
      <dgm:prSet/>
      <dgm:spPr/>
      <dgm:t>
        <a:bodyPr/>
        <a:lstStyle/>
        <a:p>
          <a:endParaRPr lang="en-GB"/>
        </a:p>
      </dgm:t>
    </dgm:pt>
    <dgm:pt modelId="{0F5D8F89-E3FA-0D47-873E-959BD5A2B8A1}" type="sibTrans" cxnId="{2522D5E9-160F-684D-B657-7979F6301298}">
      <dgm:prSet/>
      <dgm:spPr/>
      <dgm:t>
        <a:bodyPr/>
        <a:lstStyle/>
        <a:p>
          <a:endParaRPr lang="en-GB"/>
        </a:p>
      </dgm:t>
    </dgm:pt>
    <dgm:pt modelId="{E64A91CE-1CC7-FD48-B6F6-51FA16E0F06C}">
      <dgm:prSet phldrT="[Text]"/>
      <dgm:spPr/>
      <dgm:t>
        <a:bodyPr/>
        <a:lstStyle/>
        <a:p>
          <a:r>
            <a:rPr lang="en-GB" dirty="0"/>
            <a:t>Summative</a:t>
          </a:r>
        </a:p>
      </dgm:t>
    </dgm:pt>
    <dgm:pt modelId="{31BF4804-6514-274D-9258-26A5C8FD76F0}" type="parTrans" cxnId="{DEB6EB2B-F6A2-784E-8C73-046B5E7648F9}">
      <dgm:prSet/>
      <dgm:spPr/>
      <dgm:t>
        <a:bodyPr/>
        <a:lstStyle/>
        <a:p>
          <a:endParaRPr lang="en-GB"/>
        </a:p>
      </dgm:t>
    </dgm:pt>
    <dgm:pt modelId="{63CE8FFE-5E9B-9047-AA60-944D84E4C514}" type="sibTrans" cxnId="{DEB6EB2B-F6A2-784E-8C73-046B5E7648F9}">
      <dgm:prSet/>
      <dgm:spPr/>
      <dgm:t>
        <a:bodyPr/>
        <a:lstStyle/>
        <a:p>
          <a:endParaRPr lang="en-GB"/>
        </a:p>
      </dgm:t>
    </dgm:pt>
    <dgm:pt modelId="{54840E4E-6DBB-904C-8342-6886FD5BC780}">
      <dgm:prSet phldrT="[Text]"/>
      <dgm:spPr/>
      <dgm:t>
        <a:bodyPr/>
        <a:lstStyle/>
        <a:p>
          <a:r>
            <a:rPr lang="en-GB" dirty="0"/>
            <a:t>Final</a:t>
          </a:r>
        </a:p>
      </dgm:t>
    </dgm:pt>
    <dgm:pt modelId="{8BB80048-689B-3147-A44B-63EF5346CDA8}" type="parTrans" cxnId="{5F2B96AE-1112-4C4B-A9D7-A6251BFE971B}">
      <dgm:prSet/>
      <dgm:spPr/>
      <dgm:t>
        <a:bodyPr/>
        <a:lstStyle/>
        <a:p>
          <a:endParaRPr lang="en-GB"/>
        </a:p>
      </dgm:t>
    </dgm:pt>
    <dgm:pt modelId="{57647DD0-B208-D84B-BCC1-527166EB19B3}" type="sibTrans" cxnId="{5F2B96AE-1112-4C4B-A9D7-A6251BFE971B}">
      <dgm:prSet/>
      <dgm:spPr/>
      <dgm:t>
        <a:bodyPr/>
        <a:lstStyle/>
        <a:p>
          <a:endParaRPr lang="en-GB"/>
        </a:p>
      </dgm:t>
    </dgm:pt>
    <dgm:pt modelId="{2316A8D1-B876-6B44-ACF4-16A5AD408503}">
      <dgm:prSet phldrT="[Text]"/>
      <dgm:spPr/>
      <dgm:t>
        <a:bodyPr/>
        <a:lstStyle/>
        <a:p>
          <a:r>
            <a:rPr lang="en-GB" dirty="0"/>
            <a:t>Midterm</a:t>
          </a:r>
        </a:p>
      </dgm:t>
    </dgm:pt>
    <dgm:pt modelId="{8265786A-2256-E541-AB77-69B52B0EAAB6}" type="parTrans" cxnId="{816354D7-10D6-0944-AB19-32E61209A537}">
      <dgm:prSet/>
      <dgm:spPr/>
      <dgm:t>
        <a:bodyPr/>
        <a:lstStyle/>
        <a:p>
          <a:endParaRPr lang="en-GB"/>
        </a:p>
      </dgm:t>
    </dgm:pt>
    <dgm:pt modelId="{BEFEB33D-36F5-0348-B165-4E9966024AE6}" type="sibTrans" cxnId="{816354D7-10D6-0944-AB19-32E61209A537}">
      <dgm:prSet/>
      <dgm:spPr/>
      <dgm:t>
        <a:bodyPr/>
        <a:lstStyle/>
        <a:p>
          <a:endParaRPr lang="en-GB"/>
        </a:p>
      </dgm:t>
    </dgm:pt>
    <dgm:pt modelId="{C1C75082-BB2C-E44F-88AE-6DDB25A57ACA}" type="pres">
      <dgm:prSet presAssocID="{B834F825-C2BF-EA4C-ACEE-054379226C4E}" presName="outerComposite" presStyleCnt="0">
        <dgm:presLayoutVars>
          <dgm:chMax val="2"/>
          <dgm:animLvl val="lvl"/>
          <dgm:resizeHandles val="exact"/>
        </dgm:presLayoutVars>
      </dgm:prSet>
      <dgm:spPr/>
    </dgm:pt>
    <dgm:pt modelId="{6AE21CD5-C173-2741-95EB-0C38916611FB}" type="pres">
      <dgm:prSet presAssocID="{B834F825-C2BF-EA4C-ACEE-054379226C4E}" presName="dummyMaxCanvas" presStyleCnt="0"/>
      <dgm:spPr/>
    </dgm:pt>
    <dgm:pt modelId="{CBE77390-83B8-F646-B760-2C16085689AD}" type="pres">
      <dgm:prSet presAssocID="{B834F825-C2BF-EA4C-ACEE-054379226C4E}" presName="parentComposite" presStyleCnt="0"/>
      <dgm:spPr/>
    </dgm:pt>
    <dgm:pt modelId="{82ECF571-6437-ED4B-82B3-5C9F86AF9678}" type="pres">
      <dgm:prSet presAssocID="{B834F825-C2BF-EA4C-ACEE-054379226C4E}" presName="parent1" presStyleLbl="alignAccFollowNode1" presStyleIdx="0" presStyleCnt="4">
        <dgm:presLayoutVars>
          <dgm:chMax val="4"/>
        </dgm:presLayoutVars>
      </dgm:prSet>
      <dgm:spPr/>
    </dgm:pt>
    <dgm:pt modelId="{68CB0F34-4CA8-A741-92B4-E1697F24D656}" type="pres">
      <dgm:prSet presAssocID="{B834F825-C2BF-EA4C-ACEE-054379226C4E}" presName="parent2" presStyleLbl="alignAccFollowNode1" presStyleIdx="1" presStyleCnt="4">
        <dgm:presLayoutVars>
          <dgm:chMax val="4"/>
        </dgm:presLayoutVars>
      </dgm:prSet>
      <dgm:spPr/>
    </dgm:pt>
    <dgm:pt modelId="{4CDE8FB9-D905-4542-B3FA-B8F8E4CA6B87}" type="pres">
      <dgm:prSet presAssocID="{B834F825-C2BF-EA4C-ACEE-054379226C4E}" presName="childrenComposite" presStyleCnt="0"/>
      <dgm:spPr/>
    </dgm:pt>
    <dgm:pt modelId="{EC2115C8-CE16-D540-A5D4-6AEE6D0D269A}" type="pres">
      <dgm:prSet presAssocID="{B834F825-C2BF-EA4C-ACEE-054379226C4E}" presName="dummyMaxCanvas_ChildArea" presStyleCnt="0"/>
      <dgm:spPr/>
    </dgm:pt>
    <dgm:pt modelId="{4CEE54EC-C460-DA4F-84E4-E728FE8C2E24}" type="pres">
      <dgm:prSet presAssocID="{B834F825-C2BF-EA4C-ACEE-054379226C4E}" presName="fulcrum" presStyleLbl="alignAccFollowNode1" presStyleIdx="2" presStyleCnt="4"/>
      <dgm:spPr/>
    </dgm:pt>
    <dgm:pt modelId="{707243E4-5C84-5742-8F2F-15E231906645}" type="pres">
      <dgm:prSet presAssocID="{B834F825-C2BF-EA4C-ACEE-054379226C4E}" presName="balance_22" presStyleLbl="alignAccFollowNode1" presStyleIdx="3" presStyleCnt="4">
        <dgm:presLayoutVars>
          <dgm:bulletEnabled val="1"/>
        </dgm:presLayoutVars>
      </dgm:prSet>
      <dgm:spPr/>
    </dgm:pt>
    <dgm:pt modelId="{A90C6F69-17E9-AB4F-A7A2-FC1E0155B4DC}" type="pres">
      <dgm:prSet presAssocID="{B834F825-C2BF-EA4C-ACEE-054379226C4E}" presName="right_22_1" presStyleLbl="node1" presStyleIdx="0" presStyleCnt="4">
        <dgm:presLayoutVars>
          <dgm:bulletEnabled val="1"/>
        </dgm:presLayoutVars>
      </dgm:prSet>
      <dgm:spPr/>
    </dgm:pt>
    <dgm:pt modelId="{218B9E56-2F43-8B43-92BA-AC8F51FAF694}" type="pres">
      <dgm:prSet presAssocID="{B834F825-C2BF-EA4C-ACEE-054379226C4E}" presName="right_22_2" presStyleLbl="node1" presStyleIdx="1" presStyleCnt="4">
        <dgm:presLayoutVars>
          <dgm:bulletEnabled val="1"/>
        </dgm:presLayoutVars>
      </dgm:prSet>
      <dgm:spPr/>
    </dgm:pt>
    <dgm:pt modelId="{03DED86F-3F7D-B24F-A5F7-A2432EBCE532}" type="pres">
      <dgm:prSet presAssocID="{B834F825-C2BF-EA4C-ACEE-054379226C4E}" presName="left_22_1" presStyleLbl="node1" presStyleIdx="2" presStyleCnt="4">
        <dgm:presLayoutVars>
          <dgm:bulletEnabled val="1"/>
        </dgm:presLayoutVars>
      </dgm:prSet>
      <dgm:spPr/>
    </dgm:pt>
    <dgm:pt modelId="{C0201E0D-14D6-D84E-B767-8826E4376D8D}" type="pres">
      <dgm:prSet presAssocID="{B834F825-C2BF-EA4C-ACEE-054379226C4E}" presName="left_22_2" presStyleLbl="node1" presStyleIdx="3" presStyleCnt="4">
        <dgm:presLayoutVars>
          <dgm:bulletEnabled val="1"/>
        </dgm:presLayoutVars>
      </dgm:prSet>
      <dgm:spPr/>
    </dgm:pt>
  </dgm:ptLst>
  <dgm:cxnLst>
    <dgm:cxn modelId="{92636418-7352-F147-8B18-5BD86A8E42B0}" type="presOf" srcId="{2C8D42BC-969D-084A-9994-22586AC6F410}" destId="{C0201E0D-14D6-D84E-B767-8826E4376D8D}" srcOrd="0" destOrd="0" presId="urn:microsoft.com/office/officeart/2005/8/layout/balance1"/>
    <dgm:cxn modelId="{65433321-1138-B241-BBD9-B0A93A1423B0}" srcId="{B343E209-3343-7C43-BC41-4779E4C5CCD1}" destId="{DE733F05-9577-2B48-9903-95702689269A}" srcOrd="0" destOrd="0" parTransId="{DEC7DC48-B349-3543-85C9-B89B26CE23CD}" sibTransId="{B0CCE5B8-3E0D-AF4C-8402-F644A4EA94B9}"/>
    <dgm:cxn modelId="{DEB6EB2B-F6A2-784E-8C73-046B5E7648F9}" srcId="{B834F825-C2BF-EA4C-ACEE-054379226C4E}" destId="{E64A91CE-1CC7-FD48-B6F6-51FA16E0F06C}" srcOrd="1" destOrd="0" parTransId="{31BF4804-6514-274D-9258-26A5C8FD76F0}" sibTransId="{63CE8FFE-5E9B-9047-AA60-944D84E4C514}"/>
    <dgm:cxn modelId="{AE1E8661-6A41-E349-B854-C81C6DCBEB77}" type="presOf" srcId="{B343E209-3343-7C43-BC41-4779E4C5CCD1}" destId="{82ECF571-6437-ED4B-82B3-5C9F86AF9678}" srcOrd="0" destOrd="0" presId="urn:microsoft.com/office/officeart/2005/8/layout/balance1"/>
    <dgm:cxn modelId="{D54B377F-DDF4-6B4C-9A3F-CC4B884332EE}" type="presOf" srcId="{B834F825-C2BF-EA4C-ACEE-054379226C4E}" destId="{C1C75082-BB2C-E44F-88AE-6DDB25A57ACA}" srcOrd="0" destOrd="0" presId="urn:microsoft.com/office/officeart/2005/8/layout/balance1"/>
    <dgm:cxn modelId="{DE0CDB83-B7C8-B844-B8FC-0144452AF3CD}" srcId="{B834F825-C2BF-EA4C-ACEE-054379226C4E}" destId="{B343E209-3343-7C43-BC41-4779E4C5CCD1}" srcOrd="0" destOrd="0" parTransId="{C3765296-BF33-E849-B0B4-519ED2588DD4}" sibTransId="{0058FCBA-F734-DF41-99FA-A44434A9914A}"/>
    <dgm:cxn modelId="{5D249AA5-642B-D54B-B11A-1DA6316B1447}" type="presOf" srcId="{DE733F05-9577-2B48-9903-95702689269A}" destId="{03DED86F-3F7D-B24F-A5F7-A2432EBCE532}" srcOrd="0" destOrd="0" presId="urn:microsoft.com/office/officeart/2005/8/layout/balance1"/>
    <dgm:cxn modelId="{5F2B96AE-1112-4C4B-A9D7-A6251BFE971B}" srcId="{E64A91CE-1CC7-FD48-B6F6-51FA16E0F06C}" destId="{54840E4E-6DBB-904C-8342-6886FD5BC780}" srcOrd="0" destOrd="0" parTransId="{8BB80048-689B-3147-A44B-63EF5346CDA8}" sibTransId="{57647DD0-B208-D84B-BCC1-527166EB19B3}"/>
    <dgm:cxn modelId="{C1C4B0C5-8A99-0845-B4C7-656FFAF99985}" type="presOf" srcId="{2316A8D1-B876-6B44-ACF4-16A5AD408503}" destId="{218B9E56-2F43-8B43-92BA-AC8F51FAF694}" srcOrd="0" destOrd="0" presId="urn:microsoft.com/office/officeart/2005/8/layout/balance1"/>
    <dgm:cxn modelId="{F1813ECC-1B9C-C949-956E-6E0F03806F26}" type="presOf" srcId="{E64A91CE-1CC7-FD48-B6F6-51FA16E0F06C}" destId="{68CB0F34-4CA8-A741-92B4-E1697F24D656}" srcOrd="0" destOrd="0" presId="urn:microsoft.com/office/officeart/2005/8/layout/balance1"/>
    <dgm:cxn modelId="{816354D7-10D6-0944-AB19-32E61209A537}" srcId="{E64A91CE-1CC7-FD48-B6F6-51FA16E0F06C}" destId="{2316A8D1-B876-6B44-ACF4-16A5AD408503}" srcOrd="1" destOrd="0" parTransId="{8265786A-2256-E541-AB77-69B52B0EAAB6}" sibTransId="{BEFEB33D-36F5-0348-B165-4E9966024AE6}"/>
    <dgm:cxn modelId="{2522D5E9-160F-684D-B657-7979F6301298}" srcId="{B343E209-3343-7C43-BC41-4779E4C5CCD1}" destId="{2C8D42BC-969D-084A-9994-22586AC6F410}" srcOrd="1" destOrd="0" parTransId="{29FE2DDA-3DA2-6D4C-A06E-A86E3FDD6055}" sibTransId="{0F5D8F89-E3FA-0D47-873E-959BD5A2B8A1}"/>
    <dgm:cxn modelId="{A29AC7F2-7E9B-B046-B936-240CAF63C5DB}" type="presOf" srcId="{54840E4E-6DBB-904C-8342-6886FD5BC780}" destId="{A90C6F69-17E9-AB4F-A7A2-FC1E0155B4DC}" srcOrd="0" destOrd="0" presId="urn:microsoft.com/office/officeart/2005/8/layout/balance1"/>
    <dgm:cxn modelId="{417D35B7-40E7-0E4F-B6FA-2CCEA7E32A29}" type="presParOf" srcId="{C1C75082-BB2C-E44F-88AE-6DDB25A57ACA}" destId="{6AE21CD5-C173-2741-95EB-0C38916611FB}" srcOrd="0" destOrd="0" presId="urn:microsoft.com/office/officeart/2005/8/layout/balance1"/>
    <dgm:cxn modelId="{D0099C99-16B6-7842-AD9E-99D17D688B67}" type="presParOf" srcId="{C1C75082-BB2C-E44F-88AE-6DDB25A57ACA}" destId="{CBE77390-83B8-F646-B760-2C16085689AD}" srcOrd="1" destOrd="0" presId="urn:microsoft.com/office/officeart/2005/8/layout/balance1"/>
    <dgm:cxn modelId="{D5871F6C-5F5C-3848-A5F1-6C15B6CC36BC}" type="presParOf" srcId="{CBE77390-83B8-F646-B760-2C16085689AD}" destId="{82ECF571-6437-ED4B-82B3-5C9F86AF9678}" srcOrd="0" destOrd="0" presId="urn:microsoft.com/office/officeart/2005/8/layout/balance1"/>
    <dgm:cxn modelId="{A0E9780A-F01F-4243-A1E2-4F96478038BA}" type="presParOf" srcId="{CBE77390-83B8-F646-B760-2C16085689AD}" destId="{68CB0F34-4CA8-A741-92B4-E1697F24D656}" srcOrd="1" destOrd="0" presId="urn:microsoft.com/office/officeart/2005/8/layout/balance1"/>
    <dgm:cxn modelId="{A56DC139-B83B-4343-A138-199908182ED0}" type="presParOf" srcId="{C1C75082-BB2C-E44F-88AE-6DDB25A57ACA}" destId="{4CDE8FB9-D905-4542-B3FA-B8F8E4CA6B87}" srcOrd="2" destOrd="0" presId="urn:microsoft.com/office/officeart/2005/8/layout/balance1"/>
    <dgm:cxn modelId="{9CD66C5A-F478-6348-86B7-A9D81DF83BCC}" type="presParOf" srcId="{4CDE8FB9-D905-4542-B3FA-B8F8E4CA6B87}" destId="{EC2115C8-CE16-D540-A5D4-6AEE6D0D269A}" srcOrd="0" destOrd="0" presId="urn:microsoft.com/office/officeart/2005/8/layout/balance1"/>
    <dgm:cxn modelId="{240AEA04-36FB-6947-AC2C-5BB6B75ABF57}" type="presParOf" srcId="{4CDE8FB9-D905-4542-B3FA-B8F8E4CA6B87}" destId="{4CEE54EC-C460-DA4F-84E4-E728FE8C2E24}" srcOrd="1" destOrd="0" presId="urn:microsoft.com/office/officeart/2005/8/layout/balance1"/>
    <dgm:cxn modelId="{4AC79290-E324-744C-ABEF-BD04611125A6}" type="presParOf" srcId="{4CDE8FB9-D905-4542-B3FA-B8F8E4CA6B87}" destId="{707243E4-5C84-5742-8F2F-15E231906645}" srcOrd="2" destOrd="0" presId="urn:microsoft.com/office/officeart/2005/8/layout/balance1"/>
    <dgm:cxn modelId="{9DDA57DC-2181-B54F-8C91-AFB7473E118A}" type="presParOf" srcId="{4CDE8FB9-D905-4542-B3FA-B8F8E4CA6B87}" destId="{A90C6F69-17E9-AB4F-A7A2-FC1E0155B4DC}" srcOrd="3" destOrd="0" presId="urn:microsoft.com/office/officeart/2005/8/layout/balance1"/>
    <dgm:cxn modelId="{A4E43289-E4AB-2A47-926C-B4BCA6DF1B32}" type="presParOf" srcId="{4CDE8FB9-D905-4542-B3FA-B8F8E4CA6B87}" destId="{218B9E56-2F43-8B43-92BA-AC8F51FAF694}" srcOrd="4" destOrd="0" presId="urn:microsoft.com/office/officeart/2005/8/layout/balance1"/>
    <dgm:cxn modelId="{23365D1C-CF70-1A46-8838-522598228E85}" type="presParOf" srcId="{4CDE8FB9-D905-4542-B3FA-B8F8E4CA6B87}" destId="{03DED86F-3F7D-B24F-A5F7-A2432EBCE532}" srcOrd="5" destOrd="0" presId="urn:microsoft.com/office/officeart/2005/8/layout/balance1"/>
    <dgm:cxn modelId="{DA70340A-5653-444D-B88B-2FEC9B70CA94}" type="presParOf" srcId="{4CDE8FB9-D905-4542-B3FA-B8F8E4CA6B87}" destId="{C0201E0D-14D6-D84E-B767-8826E4376D8D}" srcOrd="6"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CF571-6437-ED4B-82B3-5C9F86AF9678}">
      <dsp:nvSpPr>
        <dsp:cNvPr id="0" name=""/>
        <dsp:cNvSpPr/>
      </dsp:nvSpPr>
      <dsp:spPr>
        <a:xfrm>
          <a:off x="554086" y="0"/>
          <a:ext cx="990392" cy="5502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Formative</a:t>
          </a:r>
        </a:p>
      </dsp:txBody>
      <dsp:txXfrm>
        <a:off x="570201" y="16115"/>
        <a:ext cx="958162" cy="517988"/>
      </dsp:txXfrm>
    </dsp:sp>
    <dsp:sp modelId="{68CB0F34-4CA8-A741-92B4-E1697F24D656}">
      <dsp:nvSpPr>
        <dsp:cNvPr id="0" name=""/>
        <dsp:cNvSpPr/>
      </dsp:nvSpPr>
      <dsp:spPr>
        <a:xfrm>
          <a:off x="1895374" y="0"/>
          <a:ext cx="1168950" cy="5502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Summative</a:t>
          </a:r>
        </a:p>
      </dsp:txBody>
      <dsp:txXfrm>
        <a:off x="1911489" y="16115"/>
        <a:ext cx="1136720" cy="517988"/>
      </dsp:txXfrm>
    </dsp:sp>
    <dsp:sp modelId="{4CEE54EC-C460-DA4F-84E4-E728FE8C2E24}">
      <dsp:nvSpPr>
        <dsp:cNvPr id="0" name=""/>
        <dsp:cNvSpPr/>
      </dsp:nvSpPr>
      <dsp:spPr>
        <a:xfrm>
          <a:off x="1602873" y="2338426"/>
          <a:ext cx="412663" cy="412663"/>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A14833-0E02-8142-98B7-82032E944234}">
      <dsp:nvSpPr>
        <dsp:cNvPr id="0" name=""/>
        <dsp:cNvSpPr/>
      </dsp:nvSpPr>
      <dsp:spPr>
        <a:xfrm rot="240000">
          <a:off x="570836" y="2161595"/>
          <a:ext cx="2476737" cy="173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18CC3-E91F-1145-80DA-FDFA369DE4F0}">
      <dsp:nvSpPr>
        <dsp:cNvPr id="0" name=""/>
        <dsp:cNvSpPr/>
      </dsp:nvSpPr>
      <dsp:spPr>
        <a:xfrm rot="240000">
          <a:off x="2042262" y="1465243"/>
          <a:ext cx="1019475" cy="72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Final test</a:t>
          </a:r>
        </a:p>
      </dsp:txBody>
      <dsp:txXfrm>
        <a:off x="2077554" y="1500535"/>
        <a:ext cx="948891" cy="652376"/>
      </dsp:txXfrm>
    </dsp:sp>
    <dsp:sp modelId="{6D38D3C1-1060-E94E-A058-60BFB578C871}">
      <dsp:nvSpPr>
        <dsp:cNvPr id="0" name=""/>
        <dsp:cNvSpPr/>
      </dsp:nvSpPr>
      <dsp:spPr>
        <a:xfrm rot="240000">
          <a:off x="2097284" y="716947"/>
          <a:ext cx="1019475" cy="72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Midterm</a:t>
          </a:r>
        </a:p>
      </dsp:txBody>
      <dsp:txXfrm>
        <a:off x="2132576" y="752239"/>
        <a:ext cx="948891" cy="652376"/>
      </dsp:txXfrm>
    </dsp:sp>
    <dsp:sp modelId="{684912C4-2E49-374D-92F7-7E487A428F9E}">
      <dsp:nvSpPr>
        <dsp:cNvPr id="0" name=""/>
        <dsp:cNvSpPr/>
      </dsp:nvSpPr>
      <dsp:spPr>
        <a:xfrm rot="240000">
          <a:off x="625450" y="1366204"/>
          <a:ext cx="1019475" cy="72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Quiz</a:t>
          </a:r>
        </a:p>
        <a:p>
          <a:pPr marL="0" lvl="0" indent="0" algn="ctr" defTabSz="444500">
            <a:lnSpc>
              <a:spcPct val="90000"/>
            </a:lnSpc>
            <a:spcBef>
              <a:spcPct val="0"/>
            </a:spcBef>
            <a:spcAft>
              <a:spcPct val="35000"/>
            </a:spcAft>
            <a:buNone/>
          </a:pPr>
          <a:r>
            <a:rPr lang="en-GB" sz="1000" kern="1200" dirty="0"/>
            <a:t>Discussion</a:t>
          </a:r>
        </a:p>
        <a:p>
          <a:pPr marL="0" lvl="0" indent="0" algn="ctr" defTabSz="444500">
            <a:lnSpc>
              <a:spcPct val="90000"/>
            </a:lnSpc>
            <a:spcBef>
              <a:spcPct val="0"/>
            </a:spcBef>
            <a:spcAft>
              <a:spcPct val="35000"/>
            </a:spcAft>
            <a:buNone/>
          </a:pPr>
          <a:r>
            <a:rPr lang="en-GB" sz="1000" kern="1200" dirty="0"/>
            <a:t>Assignment</a:t>
          </a:r>
        </a:p>
      </dsp:txBody>
      <dsp:txXfrm>
        <a:off x="660742" y="1401496"/>
        <a:ext cx="948891" cy="652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CF571-6437-ED4B-82B3-5C9F86AF9678}">
      <dsp:nvSpPr>
        <dsp:cNvPr id="0" name=""/>
        <dsp:cNvSpPr/>
      </dsp:nvSpPr>
      <dsp:spPr>
        <a:xfrm>
          <a:off x="598725" y="0"/>
          <a:ext cx="990392" cy="5502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Formative</a:t>
          </a:r>
        </a:p>
      </dsp:txBody>
      <dsp:txXfrm>
        <a:off x="614840" y="16115"/>
        <a:ext cx="958162" cy="517988"/>
      </dsp:txXfrm>
    </dsp:sp>
    <dsp:sp modelId="{68CB0F34-4CA8-A741-92B4-E1697F24D656}">
      <dsp:nvSpPr>
        <dsp:cNvPr id="0" name=""/>
        <dsp:cNvSpPr/>
      </dsp:nvSpPr>
      <dsp:spPr>
        <a:xfrm>
          <a:off x="2029292" y="0"/>
          <a:ext cx="990392" cy="5502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Summative</a:t>
          </a:r>
        </a:p>
      </dsp:txBody>
      <dsp:txXfrm>
        <a:off x="2045407" y="16115"/>
        <a:ext cx="958162" cy="517988"/>
      </dsp:txXfrm>
    </dsp:sp>
    <dsp:sp modelId="{4CEE54EC-C460-DA4F-84E4-E728FE8C2E24}">
      <dsp:nvSpPr>
        <dsp:cNvPr id="0" name=""/>
        <dsp:cNvSpPr/>
      </dsp:nvSpPr>
      <dsp:spPr>
        <a:xfrm>
          <a:off x="1602873" y="2338426"/>
          <a:ext cx="412663" cy="412663"/>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243E4-5C84-5742-8F2F-15E231906645}">
      <dsp:nvSpPr>
        <dsp:cNvPr id="0" name=""/>
        <dsp:cNvSpPr/>
      </dsp:nvSpPr>
      <dsp:spPr>
        <a:xfrm>
          <a:off x="571214" y="2165658"/>
          <a:ext cx="2475981" cy="1672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0C6F69-17E9-AB4F-A7A2-FC1E0155B4DC}">
      <dsp:nvSpPr>
        <dsp:cNvPr id="0" name=""/>
        <dsp:cNvSpPr/>
      </dsp:nvSpPr>
      <dsp:spPr>
        <a:xfrm>
          <a:off x="2029292" y="1441571"/>
          <a:ext cx="990392" cy="704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Final</a:t>
          </a:r>
        </a:p>
      </dsp:txBody>
      <dsp:txXfrm>
        <a:off x="2063672" y="1475951"/>
        <a:ext cx="921632" cy="635519"/>
      </dsp:txXfrm>
    </dsp:sp>
    <dsp:sp modelId="{218B9E56-2F43-8B43-92BA-AC8F51FAF694}">
      <dsp:nvSpPr>
        <dsp:cNvPr id="0" name=""/>
        <dsp:cNvSpPr/>
      </dsp:nvSpPr>
      <dsp:spPr>
        <a:xfrm>
          <a:off x="2029292" y="704279"/>
          <a:ext cx="990392" cy="704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Midterm</a:t>
          </a:r>
        </a:p>
      </dsp:txBody>
      <dsp:txXfrm>
        <a:off x="2063672" y="738659"/>
        <a:ext cx="921632" cy="635519"/>
      </dsp:txXfrm>
    </dsp:sp>
    <dsp:sp modelId="{03DED86F-3F7D-B24F-A5F7-A2432EBCE532}">
      <dsp:nvSpPr>
        <dsp:cNvPr id="0" name=""/>
        <dsp:cNvSpPr/>
      </dsp:nvSpPr>
      <dsp:spPr>
        <a:xfrm>
          <a:off x="598725" y="1441571"/>
          <a:ext cx="990392" cy="704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Peer Assessment</a:t>
          </a:r>
        </a:p>
        <a:p>
          <a:pPr marL="0" lvl="0" indent="0" algn="ctr" defTabSz="444500">
            <a:lnSpc>
              <a:spcPct val="90000"/>
            </a:lnSpc>
            <a:spcBef>
              <a:spcPct val="0"/>
            </a:spcBef>
            <a:spcAft>
              <a:spcPct val="35000"/>
            </a:spcAft>
            <a:buNone/>
          </a:pPr>
          <a:r>
            <a:rPr lang="en-GB" sz="1000" kern="1200" dirty="0"/>
            <a:t>Self Assessment </a:t>
          </a:r>
        </a:p>
      </dsp:txBody>
      <dsp:txXfrm>
        <a:off x="633105" y="1475951"/>
        <a:ext cx="921632" cy="635519"/>
      </dsp:txXfrm>
    </dsp:sp>
    <dsp:sp modelId="{C0201E0D-14D6-D84E-B767-8826E4376D8D}">
      <dsp:nvSpPr>
        <dsp:cNvPr id="0" name=""/>
        <dsp:cNvSpPr/>
      </dsp:nvSpPr>
      <dsp:spPr>
        <a:xfrm>
          <a:off x="598725" y="704279"/>
          <a:ext cx="990392" cy="704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Quiz</a:t>
          </a:r>
        </a:p>
        <a:p>
          <a:pPr marL="0" lvl="0" indent="0" algn="ctr" defTabSz="444500">
            <a:lnSpc>
              <a:spcPct val="90000"/>
            </a:lnSpc>
            <a:spcBef>
              <a:spcPct val="0"/>
            </a:spcBef>
            <a:spcAft>
              <a:spcPct val="35000"/>
            </a:spcAft>
            <a:buNone/>
          </a:pPr>
          <a:r>
            <a:rPr lang="en-GB" sz="1000" kern="1200" dirty="0"/>
            <a:t>Discussion</a:t>
          </a:r>
        </a:p>
        <a:p>
          <a:pPr marL="0" lvl="0" indent="0" algn="ctr" defTabSz="444500">
            <a:lnSpc>
              <a:spcPct val="90000"/>
            </a:lnSpc>
            <a:spcBef>
              <a:spcPct val="0"/>
            </a:spcBef>
            <a:spcAft>
              <a:spcPct val="35000"/>
            </a:spcAft>
            <a:buNone/>
          </a:pPr>
          <a:r>
            <a:rPr lang="en-GB" sz="1000" kern="1200" dirty="0"/>
            <a:t>Assignment</a:t>
          </a:r>
        </a:p>
      </dsp:txBody>
      <dsp:txXfrm>
        <a:off x="633105" y="738659"/>
        <a:ext cx="921632" cy="63551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5275F-E3F5-684E-AAB9-69EA509DA136}" type="datetimeFigureOut">
              <a:rPr lang="en-US" smtClean="0"/>
              <a:t>9/14/20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19467-D72A-5049-9CCB-4849D30504D5}" type="slidenum">
              <a:rPr lang="en-US" smtClean="0"/>
              <a:t>‹#›</a:t>
            </a:fld>
            <a:endParaRPr lang="en-US"/>
          </a:p>
        </p:txBody>
      </p:sp>
    </p:spTree>
    <p:extLst>
      <p:ext uri="{BB962C8B-B14F-4D97-AF65-F5344CB8AC3E}">
        <p14:creationId xmlns:p14="http://schemas.microsoft.com/office/powerpoint/2010/main" val="278528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ja-JP" altLang="en-US"/>
            </a:br>
            <a:r>
              <a:rPr lang="ja-JP" altLang="en-US" sz="1100" b="0" i="0" u="none" strike="noStrike" cap="none">
                <a:solidFill>
                  <a:schemeClr val="dk1"/>
                </a:solidFill>
                <a:effectLst/>
                <a:latin typeface="Arial"/>
                <a:ea typeface="Arial"/>
                <a:cs typeface="Arial"/>
                <a:sym typeface="Arial"/>
              </a:rPr>
              <a:t>定義</a:t>
            </a:r>
            <a:r>
              <a:rPr lang="en-US" altLang="ja-JP" sz="1100" b="0" i="0" u="none" strike="noStrike" cap="none" dirty="0">
                <a:solidFill>
                  <a:schemeClr val="dk1"/>
                </a:solidFill>
                <a:effectLst/>
                <a:latin typeface="Arial"/>
                <a:ea typeface="Arial"/>
                <a:cs typeface="Arial"/>
                <a:sym typeface="Arial"/>
              </a:rPr>
              <a:t> </a:t>
            </a:r>
            <a:r>
              <a:rPr lang="ja-JP" altLang="en-US" sz="1100" b="0" i="0" u="none" strike="noStrike" cap="none">
                <a:solidFill>
                  <a:schemeClr val="dk1"/>
                </a:solidFill>
                <a:effectLst/>
                <a:latin typeface="Arial"/>
                <a:ea typeface="Arial"/>
                <a:cs typeface="Arial"/>
                <a:sym typeface="Arial"/>
              </a:rPr>
              <a:t>收集</a:t>
            </a:r>
            <a:r>
              <a:rPr lang="en-US" altLang="ja-JP" sz="1100" b="0" i="0" u="none" strike="noStrike" cap="none" dirty="0">
                <a:solidFill>
                  <a:schemeClr val="dk1"/>
                </a:solidFill>
                <a:effectLst/>
                <a:latin typeface="Arial"/>
                <a:ea typeface="Arial"/>
                <a:cs typeface="Arial"/>
                <a:sym typeface="Arial"/>
              </a:rPr>
              <a:t> </a:t>
            </a:r>
            <a:r>
              <a:rPr lang="ja-JP" altLang="en-US" sz="1100" b="0" i="0" u="none" strike="noStrike" cap="none">
                <a:solidFill>
                  <a:schemeClr val="dk1"/>
                </a:solidFill>
                <a:effectLst/>
                <a:latin typeface="Arial"/>
                <a:ea typeface="Arial"/>
                <a:cs typeface="Arial"/>
                <a:sym typeface="Arial"/>
              </a:rPr>
              <a:t>進展</a:t>
            </a:r>
            <a:r>
              <a:rPr lang="en-US" altLang="ja-JP" sz="1100" b="0" i="0" u="none" strike="noStrike" cap="none" dirty="0">
                <a:solidFill>
                  <a:schemeClr val="dk1"/>
                </a:solidFill>
                <a:effectLst/>
                <a:latin typeface="Arial"/>
                <a:ea typeface="Arial"/>
                <a:cs typeface="Arial"/>
                <a:sym typeface="Arial"/>
              </a:rPr>
              <a:t> </a:t>
            </a:r>
            <a:r>
              <a:rPr lang="ja-JP" altLang="en-US" sz="1100" b="0" i="0" u="none" strike="noStrike" cap="none">
                <a:solidFill>
                  <a:schemeClr val="dk1"/>
                </a:solidFill>
                <a:effectLst/>
                <a:latin typeface="Arial"/>
                <a:ea typeface="Arial"/>
                <a:cs typeface="Arial"/>
                <a:sym typeface="Arial"/>
              </a:rPr>
              <a:t>學習成果</a:t>
            </a:r>
            <a:r>
              <a:rPr lang="en-US" altLang="ja-JP" sz="1100" b="0" i="0" u="none" strike="noStrike" cap="none" dirty="0">
                <a:solidFill>
                  <a:schemeClr val="dk1"/>
                </a:solidFill>
                <a:effectLst/>
                <a:latin typeface="Arial"/>
                <a:ea typeface="Arial"/>
                <a:cs typeface="Arial"/>
                <a:sym typeface="Arial"/>
              </a:rPr>
              <a:t> </a:t>
            </a:r>
            <a:r>
              <a:rPr lang="ja-JP" altLang="en-US" sz="1100" b="0" i="0" u="none" strike="noStrike" cap="none">
                <a:solidFill>
                  <a:schemeClr val="dk1"/>
                </a:solidFill>
                <a:effectLst/>
                <a:latin typeface="Arial"/>
                <a:ea typeface="Arial"/>
                <a:cs typeface="Arial"/>
                <a:sym typeface="Arial"/>
              </a:rPr>
              <a:t>關連</a:t>
            </a:r>
            <a:endParaRPr lang="en-US" altLang="ja-JP" sz="1100" b="0" i="0" u="none" strike="noStrike" cap="none" dirty="0">
              <a:solidFill>
                <a:schemeClr val="dk1"/>
              </a:solidFill>
              <a:effectLst/>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ja-JP" altLang="en-US"/>
            </a:br>
            <a:r>
              <a:rPr lang="ja-JP" altLang="en-US" sz="1100" b="0" i="0" u="none" strike="noStrike" cap="none">
                <a:solidFill>
                  <a:schemeClr val="dk1"/>
                </a:solidFill>
                <a:effectLst/>
                <a:latin typeface="Arial"/>
                <a:ea typeface="Arial"/>
                <a:cs typeface="Arial"/>
                <a:sym typeface="Arial"/>
              </a:rPr>
              <a:t>基於</a:t>
            </a:r>
            <a:r>
              <a:rPr lang="ja-JP" altLang="en-US" sz="1100"/>
              <a:t>學習成果</a:t>
            </a:r>
            <a:r>
              <a:rPr lang="ja-JP" altLang="en-US" sz="1100" b="0" i="0" u="none" strike="noStrike" cap="none">
                <a:solidFill>
                  <a:schemeClr val="dk1"/>
                </a:solidFill>
                <a:effectLst/>
                <a:latin typeface="Arial"/>
                <a:ea typeface="Arial"/>
                <a:cs typeface="Arial"/>
                <a:sym typeface="Arial"/>
              </a:rPr>
              <a:t>的學習</a:t>
            </a:r>
            <a:endParaRPr lang="en-US" altLang="ja-JP" sz="1100" b="0" i="0" u="none" strike="noStrike" cap="none" dirty="0">
              <a:solidFill>
                <a:schemeClr val="dk1"/>
              </a:solidFill>
              <a:effectLst/>
              <a:latin typeface="Arial"/>
              <a:ea typeface="Arial"/>
              <a:cs typeface="Arial"/>
              <a:sym typeface="Arial"/>
            </a:endParaRPr>
          </a:p>
          <a:p>
            <a:endParaRPr lang="ja-JP" altLang="en-US" sz="1100" b="0" i="0" u="none" strike="noStrike" cap="none">
              <a:solidFill>
                <a:schemeClr val="dk1"/>
              </a:solidFill>
              <a:effectLst/>
              <a:latin typeface="Arial"/>
              <a:ea typeface="Arial"/>
              <a:cs typeface="Arial"/>
              <a:sym typeface="Arial"/>
            </a:endParaRPr>
          </a:p>
          <a:p>
            <a:r>
              <a:rPr lang="en-US" altLang="ja-JP" sz="1100" b="0" i="0" u="none" strike="noStrike" cap="none" dirty="0">
                <a:solidFill>
                  <a:schemeClr val="dk1"/>
                </a:solidFill>
                <a:effectLst/>
                <a:latin typeface="Arial"/>
                <a:ea typeface="Arial"/>
                <a:cs typeface="Arial"/>
                <a:sym typeface="Arial"/>
              </a:rPr>
              <a:t>     </a:t>
            </a:r>
            <a:r>
              <a:rPr lang="ja-JP" altLang="en-US" sz="1100" b="0" i="0" u="none" strike="noStrike" cap="none">
                <a:solidFill>
                  <a:schemeClr val="dk1"/>
                </a:solidFill>
                <a:effectLst/>
                <a:latin typeface="Arial"/>
                <a:ea typeface="Arial"/>
                <a:cs typeface="Arial"/>
                <a:sym typeface="Arial"/>
              </a:rPr>
              <a:t>合理</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ja-JP" altLang="en-US" sz="1100" b="0" i="0" u="none" strike="noStrike" cap="none">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113965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TW" altLang="en-US" sz="1200" dirty="0"/>
              <a:t>反饋</a:t>
            </a:r>
            <a:endParaRPr lang="en-US" dirty="0"/>
          </a:p>
          <a:p>
            <a:r>
              <a:rPr lang="en-US" dirty="0"/>
              <a:t>Daily, weekly, biweekly – small quizzes, tests, Q&amp;A, competition – for students to monitor themselves, feedback,</a:t>
            </a:r>
          </a:p>
          <a:p>
            <a:r>
              <a:rPr lang="zh-TW" altLang="en-US" dirty="0"/>
              <a:t>改善學習</a:t>
            </a:r>
            <a:endParaRPr lang="en-US" dirty="0"/>
          </a:p>
          <a:p>
            <a:r>
              <a:rPr lang="en-US" dirty="0"/>
              <a:t>Exam – fulfill the expectation </a:t>
            </a:r>
            <a:r>
              <a:rPr lang="ja-JP" altLang="en-US" sz="1100" b="0" i="0" u="none" strike="noStrike" cap="none">
                <a:solidFill>
                  <a:schemeClr val="dk1"/>
                </a:solidFill>
                <a:effectLst/>
                <a:latin typeface="Arial"/>
                <a:ea typeface="Arial"/>
                <a:cs typeface="Arial"/>
                <a:sym typeface="Arial"/>
              </a:rPr>
              <a:t>期望</a:t>
            </a:r>
            <a:r>
              <a:rPr lang="en-US" dirty="0"/>
              <a:t> </a:t>
            </a:r>
          </a:p>
        </p:txBody>
      </p:sp>
    </p:spTree>
    <p:extLst>
      <p:ext uri="{BB962C8B-B14F-4D97-AF65-F5344CB8AC3E}">
        <p14:creationId xmlns:p14="http://schemas.microsoft.com/office/powerpoint/2010/main" val="5538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400" indent="0">
              <a:buNone/>
            </a:pPr>
            <a:r>
              <a:rPr lang="en-US" sz="1200" b="1" dirty="0"/>
              <a:t>Product </a:t>
            </a:r>
            <a:r>
              <a:rPr lang="zh-TW" altLang="en-US" sz="1200" dirty="0"/>
              <a:t>成果</a:t>
            </a:r>
            <a:r>
              <a:rPr lang="en-US" altLang="zh-TW" sz="1200" dirty="0"/>
              <a:t> </a:t>
            </a:r>
            <a:r>
              <a:rPr lang="en-US" sz="1200" b="1" dirty="0"/>
              <a:t>vs Process</a:t>
            </a:r>
            <a:r>
              <a:rPr lang="zh-TW" altLang="en-US" sz="1200" dirty="0"/>
              <a:t>過程</a:t>
            </a:r>
            <a:endParaRPr lang="en-HK" sz="1200" dirty="0"/>
          </a:p>
          <a:p>
            <a:pPr marL="25400" indent="0">
              <a:buNone/>
            </a:pPr>
            <a:endParaRPr lang="en-HK" sz="1200" dirty="0"/>
          </a:p>
          <a:p>
            <a:pPr marL="25400" indent="0">
              <a:buNone/>
            </a:pPr>
            <a:r>
              <a:rPr lang="en-HK" sz="1200" dirty="0"/>
              <a:t>In the past assessment has focused too heavily on the final artwork or product as the sole measure of a student's achievement.  The evaluation of this product must be balanced with an examination of the process each student has undergone.</a:t>
            </a:r>
          </a:p>
          <a:p>
            <a:pPr marL="25400" indent="0">
              <a:buNone/>
            </a:pPr>
            <a:endParaRPr lang="en-HK" sz="1200" dirty="0"/>
          </a:p>
          <a:p>
            <a:pPr marL="25400" indent="0">
              <a:buNone/>
            </a:pPr>
            <a:r>
              <a:rPr lang="en-HK" sz="1200" dirty="0"/>
              <a:t>Quizzes – provide self-check, immediate </a:t>
            </a:r>
          </a:p>
          <a:p>
            <a:pPr marL="25400" indent="0">
              <a:buNone/>
            </a:pPr>
            <a:endParaRPr lang="en-HK" sz="1200" dirty="0"/>
          </a:p>
          <a:p>
            <a:pPr marL="25400" indent="0">
              <a:buNone/>
            </a:pPr>
            <a:r>
              <a:rPr lang="en-HK" sz="1200" dirty="0"/>
              <a:t>Peer Assessment The role of constructive criticism is also important to consider.  As involvement in the visual arts is a subjective and often individual experience, positive, constructive criticism should be emphasized so as to build confidence and encourage students' efforts of self-expression.  While students may need direction initially about critiquing their peers' work in this manner, once developed their insight and support can be a valuable assessment tool for students and teachers alike.</a:t>
            </a:r>
          </a:p>
          <a:p>
            <a:pPr marL="25400" indent="0">
              <a:buNone/>
            </a:pPr>
            <a:r>
              <a:rPr lang="en-HK" sz="1200" dirty="0"/>
              <a:t> </a:t>
            </a:r>
          </a:p>
          <a:p>
            <a:pPr marL="25400" indent="0">
              <a:buNone/>
            </a:pPr>
            <a:r>
              <a:rPr lang="en-HK" sz="1200" dirty="0"/>
              <a:t>Students' ability to assess and correct their own work, assess the work of their learning partners, and give and receive constructive criticism are important skills to develop in any evaluative process.  The ultimate purpose of assessment and evaluation is to develop students' self-evaluation skills, necessary for life-long learning and success.</a:t>
            </a:r>
          </a:p>
          <a:p>
            <a:endParaRPr lang="en-US" dirty="0"/>
          </a:p>
          <a:p>
            <a:endParaRPr lang="en-US" dirty="0"/>
          </a:p>
          <a:p>
            <a:endParaRPr lang="en-US" dirty="0"/>
          </a:p>
        </p:txBody>
      </p:sp>
    </p:spTree>
    <p:extLst>
      <p:ext uri="{BB962C8B-B14F-4D97-AF65-F5344CB8AC3E}">
        <p14:creationId xmlns:p14="http://schemas.microsoft.com/office/powerpoint/2010/main" val="415689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HK" sz="1200" b="1" i="1" kern="1200" dirty="0">
                <a:solidFill>
                  <a:schemeClr val="tx1"/>
                </a:solidFill>
                <a:effectLst/>
                <a:latin typeface="+mn-lt"/>
                <a:ea typeface="+mn-ea"/>
                <a:cs typeface="+mn-cs"/>
              </a:rPr>
              <a:t>Findings</a:t>
            </a:r>
          </a:p>
          <a:p>
            <a:pPr lvl="0"/>
            <a:endParaRPr lang="en-HK" sz="1200" b="1" i="1" kern="1200" dirty="0">
              <a:solidFill>
                <a:schemeClr val="tx1"/>
              </a:solidFill>
              <a:effectLst/>
              <a:latin typeface="+mn-lt"/>
              <a:ea typeface="+mn-ea"/>
              <a:cs typeface="+mn-cs"/>
            </a:endParaRPr>
          </a:p>
          <a:p>
            <a:pPr lvl="0"/>
            <a:r>
              <a:rPr lang="en-HK" sz="1200" i="1" kern="1200" dirty="0">
                <a:solidFill>
                  <a:schemeClr val="tx1"/>
                </a:solidFill>
                <a:effectLst/>
                <a:latin typeface="+mn-lt"/>
                <a:ea typeface="+mn-ea"/>
                <a:cs typeface="+mn-cs"/>
              </a:rPr>
              <a:t>Devices:</a:t>
            </a:r>
            <a:r>
              <a:rPr lang="en-HK" sz="1200" kern="1200" dirty="0">
                <a:solidFill>
                  <a:schemeClr val="tx1"/>
                </a:solidFill>
                <a:effectLst/>
                <a:latin typeface="+mn-lt"/>
                <a:ea typeface="+mn-ea"/>
                <a:cs typeface="+mn-cs"/>
              </a:rPr>
              <a:t> Over half of respondents (59% of the faculty and 52% of the students) believe that students’ lack of access to devices negatively affected their learning. (Appendix A. Table 3-5)</a:t>
            </a:r>
          </a:p>
          <a:p>
            <a:r>
              <a:rPr lang="en-HK" sz="1200" kern="1200" dirty="0">
                <a:solidFill>
                  <a:schemeClr val="tx1"/>
                </a:solidFill>
                <a:effectLst/>
                <a:latin typeface="+mn-lt"/>
                <a:ea typeface="+mn-ea"/>
                <a:cs typeface="+mn-cs"/>
              </a:rPr>
              <a:t> </a:t>
            </a:r>
          </a:p>
          <a:p>
            <a:pPr lvl="0"/>
            <a:r>
              <a:rPr lang="en-HK" sz="1200" i="1" kern="1200" dirty="0">
                <a:solidFill>
                  <a:schemeClr val="tx1"/>
                </a:solidFill>
                <a:effectLst/>
                <a:latin typeface="+mn-lt"/>
                <a:ea typeface="+mn-ea"/>
                <a:cs typeface="+mn-cs"/>
              </a:rPr>
              <a:t>Internet Access:</a:t>
            </a:r>
            <a:r>
              <a:rPr lang="en-HK" sz="1200" kern="1200" dirty="0">
                <a:solidFill>
                  <a:schemeClr val="tx1"/>
                </a:solidFill>
                <a:effectLst/>
                <a:latin typeface="+mn-lt"/>
                <a:ea typeface="+mn-ea"/>
                <a:cs typeface="+mn-cs"/>
              </a:rPr>
              <a:t> 74% of the teachers and 51% of the students reported that students need better access bandwidth/</a:t>
            </a:r>
            <a:r>
              <a:rPr lang="en-HK" sz="1200" kern="1200" dirty="0" err="1">
                <a:solidFill>
                  <a:schemeClr val="tx1"/>
                </a:solidFill>
                <a:effectLst/>
                <a:latin typeface="+mn-lt"/>
                <a:ea typeface="+mn-ea"/>
                <a:cs typeface="+mn-cs"/>
              </a:rPr>
              <a:t>wifi</a:t>
            </a:r>
            <a:r>
              <a:rPr lang="en-HK" sz="1200" kern="1200" dirty="0">
                <a:solidFill>
                  <a:schemeClr val="tx1"/>
                </a:solidFill>
                <a:effectLst/>
                <a:latin typeface="+mn-lt"/>
                <a:ea typeface="+mn-ea"/>
                <a:cs typeface="+mn-cs"/>
              </a:rPr>
              <a:t> to continue synchronous online learning. (Appendix A. Table 6-8)</a:t>
            </a:r>
          </a:p>
          <a:p>
            <a:r>
              <a:rPr lang="en-HK" sz="1200" kern="1200" dirty="0">
                <a:solidFill>
                  <a:schemeClr val="tx1"/>
                </a:solidFill>
                <a:effectLst/>
                <a:latin typeface="+mn-lt"/>
                <a:ea typeface="+mn-ea"/>
                <a:cs typeface="+mn-cs"/>
              </a:rPr>
              <a:t> </a:t>
            </a:r>
          </a:p>
          <a:p>
            <a:pPr lvl="0"/>
            <a:r>
              <a:rPr lang="en-HK" sz="1200" i="1" kern="1200" dirty="0">
                <a:solidFill>
                  <a:schemeClr val="tx1"/>
                </a:solidFill>
                <a:effectLst/>
                <a:latin typeface="+mn-lt"/>
                <a:ea typeface="+mn-ea"/>
                <a:cs typeface="+mn-cs"/>
              </a:rPr>
              <a:t>Asynchronous learning platforms</a:t>
            </a:r>
            <a:r>
              <a:rPr lang="en-HK" sz="1200" kern="1200" dirty="0">
                <a:solidFill>
                  <a:schemeClr val="tx1"/>
                </a:solidFill>
                <a:effectLst/>
                <a:latin typeface="+mn-lt"/>
                <a:ea typeface="+mn-ea"/>
                <a:cs typeface="+mn-cs"/>
              </a:rPr>
              <a:t>: About half of the respondents (46% of the faculty and 51% of the students) have used Canvas. Many of these Canvas users (97% of the faculty and 71% of the students) reported that this type of platform is useful in supporting learning and teaching. (Appendix A. Table 9-13.)</a:t>
            </a:r>
          </a:p>
          <a:p>
            <a:pPr lvl="0"/>
            <a:endParaRPr lang="en-HK" sz="1200" kern="1200" dirty="0">
              <a:solidFill>
                <a:schemeClr val="tx1"/>
              </a:solidFill>
              <a:effectLst/>
              <a:latin typeface="+mn-lt"/>
              <a:ea typeface="+mn-ea"/>
              <a:cs typeface="+mn-cs"/>
            </a:endParaRPr>
          </a:p>
          <a:p>
            <a:pPr lvl="0"/>
            <a:r>
              <a:rPr lang="en-HK" sz="1200" b="1" kern="1200" dirty="0">
                <a:solidFill>
                  <a:schemeClr val="tx1"/>
                </a:solidFill>
                <a:effectLst/>
                <a:latin typeface="+mn-lt"/>
                <a:ea typeface="+mn-ea"/>
                <a:cs typeface="+mn-cs"/>
              </a:rPr>
              <a:t>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Canvas should be more widely adopted to support online learning, while other asynchronous learning, i.e., mailing out textbooks or digital files, can also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To alleviate student frustration, Schools must be clear in their messaging, identifying what can and cannot be taught online and adjusting their curriculum accordingly. Carefully plan which content should be delivered synchronously (live) and asynchronously via online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kern="1200" dirty="0">
              <a:solidFill>
                <a:schemeClr val="tx1"/>
              </a:solidFill>
              <a:effectLst/>
              <a:latin typeface="+mn-lt"/>
              <a:ea typeface="+mn-ea"/>
              <a:cs typeface="+mn-cs"/>
            </a:endParaRPr>
          </a:p>
          <a:p>
            <a:pPr lvl="0"/>
            <a:endParaRPr lang="en-HK"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AF19467-D72A-5049-9CCB-4849D30504D5}" type="slidenum">
              <a:rPr lang="en-US" smtClean="0"/>
              <a:t>5</a:t>
            </a:fld>
            <a:endParaRPr lang="en-US"/>
          </a:p>
        </p:txBody>
      </p:sp>
    </p:spTree>
    <p:extLst>
      <p:ext uri="{BB962C8B-B14F-4D97-AF65-F5344CB8AC3E}">
        <p14:creationId xmlns:p14="http://schemas.microsoft.com/office/powerpoint/2010/main" val="42666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Rating scale</a:t>
            </a:r>
            <a:r>
              <a:rPr lang="zh-TW" altLang="en-US" dirty="0"/>
              <a:t>評定量表</a:t>
            </a:r>
            <a:endParaRPr lang="en-US" altLang="zh-TW" dirty="0"/>
          </a:p>
          <a:p>
            <a:r>
              <a:rPr lang="en-US" dirty="0"/>
              <a:t>Assessment dimension - </a:t>
            </a:r>
          </a:p>
          <a:p>
            <a:r>
              <a:rPr lang="en-US" dirty="0"/>
              <a:t>Criteria - </a:t>
            </a:r>
            <a:r>
              <a:rPr lang="ja-JP" altLang="en-US" sz="1100" b="0" i="0" u="none" strike="noStrike" cap="none">
                <a:solidFill>
                  <a:schemeClr val="dk1"/>
                </a:solidFill>
                <a:effectLst/>
                <a:latin typeface="Arial"/>
                <a:ea typeface="Arial"/>
                <a:cs typeface="Arial"/>
                <a:sym typeface="Arial"/>
              </a:rPr>
              <a:t>標準</a:t>
            </a:r>
            <a:endParaRPr lang="en-US" altLang="ja-JP" sz="1100" b="0" i="0" u="none" strike="noStrike" cap="none" dirty="0">
              <a:solidFill>
                <a:schemeClr val="dk1"/>
              </a:solidFill>
              <a:effectLst/>
              <a:latin typeface="Arial"/>
              <a:ea typeface="Arial"/>
              <a:cs typeface="Arial"/>
              <a:sym typeface="Arial"/>
            </a:endParaRPr>
          </a:p>
          <a:p>
            <a:r>
              <a:rPr lang="en-US" sz="1100" b="0" i="0" u="none" strike="noStrike" cap="none" dirty="0">
                <a:solidFill>
                  <a:schemeClr val="dk1"/>
                </a:solidFill>
                <a:effectLst/>
                <a:latin typeface="Arial"/>
                <a:cs typeface="Arial"/>
                <a:sym typeface="Arial"/>
              </a:rPr>
              <a:t>Rating descriptors</a:t>
            </a:r>
          </a:p>
          <a:p>
            <a:r>
              <a:rPr lang="en-US" sz="1100" b="0" i="0" u="none" strike="noStrike" cap="none" dirty="0">
                <a:solidFill>
                  <a:schemeClr val="dk1"/>
                </a:solidFill>
                <a:effectLst/>
                <a:latin typeface="Arial"/>
                <a:cs typeface="Arial"/>
                <a:sym typeface="Arial"/>
              </a:rPr>
              <a:t>Content – is it well-researched, evidence</a:t>
            </a:r>
            <a:r>
              <a:rPr lang="zh-TW" altLang="en-US" dirty="0"/>
              <a:t>研究證據</a:t>
            </a:r>
            <a:r>
              <a:rPr lang="en-US" altLang="zh-TW" dirty="0"/>
              <a:t>; </a:t>
            </a:r>
            <a:r>
              <a:rPr lang="ja-JP" altLang="en-US" sz="1100" b="0" i="0" u="none" strike="noStrike" cap="none">
                <a:solidFill>
                  <a:schemeClr val="dk1"/>
                </a:solidFill>
                <a:effectLst/>
                <a:latin typeface="Arial"/>
                <a:ea typeface="Arial"/>
                <a:cs typeface="Arial"/>
                <a:sym typeface="Arial"/>
              </a:rPr>
              <a:t>學術研究</a:t>
            </a:r>
            <a:r>
              <a:rPr lang="en-US" altLang="ja-JP" sz="1100" b="0" i="0" u="none" strike="noStrike" cap="none" dirty="0">
                <a:solidFill>
                  <a:schemeClr val="dk1"/>
                </a:solidFill>
                <a:effectLst/>
                <a:latin typeface="Arial"/>
                <a:ea typeface="Arial"/>
                <a:cs typeface="Arial"/>
                <a:sym typeface="Arial"/>
              </a:rPr>
              <a:t>; apply concepts that are learned in the course </a:t>
            </a:r>
            <a:endParaRPr lang="en-US" sz="1100" b="0" i="0" u="none" strike="noStrike" cap="none" dirty="0">
              <a:solidFill>
                <a:schemeClr val="dk1"/>
              </a:solidFill>
              <a:effectLst/>
              <a:latin typeface="Arial"/>
              <a:cs typeface="Arial"/>
              <a:sym typeface="Arial"/>
            </a:endParaRPr>
          </a:p>
          <a:p>
            <a:r>
              <a:rPr lang="en-US" sz="1100" b="0" i="0" u="none" strike="noStrike" cap="none" dirty="0">
                <a:solidFill>
                  <a:schemeClr val="dk1"/>
                </a:solidFill>
                <a:effectLst/>
                <a:latin typeface="Arial"/>
                <a:cs typeface="Arial"/>
                <a:sym typeface="Arial"/>
              </a:rPr>
              <a:t>Structure</a:t>
            </a:r>
            <a:endParaRPr lang="en-US" dirty="0"/>
          </a:p>
        </p:txBody>
      </p:sp>
    </p:spTree>
    <p:extLst>
      <p:ext uri="{BB962C8B-B14F-4D97-AF65-F5344CB8AC3E}">
        <p14:creationId xmlns:p14="http://schemas.microsoft.com/office/powerpoint/2010/main" val="157657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65FF-D5B0-6D4F-B5B6-5CFEDE15C1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EF8C21-16DE-EE41-AAA1-C96A157A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6B0FEA-A0D0-824A-B5F2-B1F14E23B907}"/>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84BCE400-A828-E245-AB13-EC1694D05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A1FCD-185F-454B-94D4-32814748DFA9}"/>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32006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D812-BA48-004B-8027-A17F67C1C6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38B5D6-41E9-A349-A1DC-C1C44616CD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F9CBFB-44A3-5345-BC1B-40EAAEF31D38}"/>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CC787952-8F15-1941-BB9A-B9E62D75B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20574-620E-EA44-9575-F03B5A352E41}"/>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366355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82A41-D5BE-3B43-B73E-EF801BFE93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387E2B-3BF9-4341-B4BB-D9DEF20521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D0F2E5-C13B-C443-9A18-54938028C17F}"/>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95E6F130-E1A6-2043-871C-719B9964F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643D2-096B-9E44-91BE-4179E08BE612}"/>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67309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07AE-502E-AE43-BA34-DC26ECB3C5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4E5DDD-A0D2-884B-9BFD-3051A8DF79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497AE-202F-A947-8A78-9287B88D7115}"/>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AEB4B0B9-54CD-6847-993B-D9ABDEA12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D792F-A3EA-FE49-B751-CB990AEFFE55}"/>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129605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A792-8FC7-8C45-815B-22E74011E6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2F6CB0-A3F8-194B-B58F-DD0786890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0B0EF2-C696-EF46-87E2-A408003B419E}"/>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B8080F22-1B76-A440-9C31-7B036F0D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00D8C-C992-B545-802F-36C60CF35F31}"/>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40046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2365-DA13-7D4D-AFE1-94D1438219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B713A8-3D43-0147-99B1-8B9A2C2F1D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D6287B-84C3-F549-9DB6-302EF9C8097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346D72-583C-F540-BAC5-46497A4472A2}"/>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6" name="Footer Placeholder 5">
            <a:extLst>
              <a:ext uri="{FF2B5EF4-FFF2-40B4-BE49-F238E27FC236}">
                <a16:creationId xmlns:a16="http://schemas.microsoft.com/office/drawing/2014/main" id="{D69E272A-06B1-3641-9DF1-A0E3B513E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A23F0-39EB-704A-870B-22F88FC7B1A9}"/>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359303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61A7-7271-EB42-9B6D-078AED47503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9E34AE-2C7B-E642-BEB7-F2E3F2BC3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366F40-093E-3948-B8D3-A0F8E826B3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4A42533-09FB-0D42-94AE-F83F82661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B33A43-2227-3647-B542-DE4644D916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4803447-6217-9842-827C-FC1DA5555E66}"/>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8" name="Footer Placeholder 7">
            <a:extLst>
              <a:ext uri="{FF2B5EF4-FFF2-40B4-BE49-F238E27FC236}">
                <a16:creationId xmlns:a16="http://schemas.microsoft.com/office/drawing/2014/main" id="{D4575264-8622-8641-98D5-1E20B104D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A6FC2-74FE-6E4A-9715-B4B736895492}"/>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227516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DA2A-37B3-3443-9C4C-54007A145FB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F98EA9-0C97-B346-9463-EDAA9A15EFEC}"/>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4" name="Footer Placeholder 3">
            <a:extLst>
              <a:ext uri="{FF2B5EF4-FFF2-40B4-BE49-F238E27FC236}">
                <a16:creationId xmlns:a16="http://schemas.microsoft.com/office/drawing/2014/main" id="{2C52D09A-6114-F24D-A979-026A47579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C41A28-0FD7-304D-866A-CEF110A8BA16}"/>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129736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50580-BEC4-5E46-8C2D-12D4320ED192}"/>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3" name="Footer Placeholder 2">
            <a:extLst>
              <a:ext uri="{FF2B5EF4-FFF2-40B4-BE49-F238E27FC236}">
                <a16:creationId xmlns:a16="http://schemas.microsoft.com/office/drawing/2014/main" id="{53910821-800E-2E4F-B18D-0A248892BE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C5A5F-D983-3E49-A919-A938C00F43B6}"/>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419031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4711-51ED-094C-B968-B032AB1F45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94E725-70C2-3B43-AB3D-EF9588C90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F61263E-880D-624B-8ACD-B0E203D74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5570B8-D5F9-5449-ABBF-F48C703BA004}"/>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6" name="Footer Placeholder 5">
            <a:extLst>
              <a:ext uri="{FF2B5EF4-FFF2-40B4-BE49-F238E27FC236}">
                <a16:creationId xmlns:a16="http://schemas.microsoft.com/office/drawing/2014/main" id="{3BF0F97C-F13F-1146-856C-18AF5598A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44C0B-4C8C-3C4A-A683-89795F7BDDAF}"/>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381284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214A-C841-FE46-8B09-0535AB528A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702EDA-DFF1-CE4A-8372-CC2E4C65A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DB38D-9696-2144-8B9C-5360C6A4F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B4B4AB-A2AA-6444-AF49-8692F81F9704}"/>
              </a:ext>
            </a:extLst>
          </p:cNvPr>
          <p:cNvSpPr>
            <a:spLocks noGrp="1"/>
          </p:cNvSpPr>
          <p:nvPr>
            <p:ph type="dt" sz="half" idx="10"/>
          </p:nvPr>
        </p:nvSpPr>
        <p:spPr/>
        <p:txBody>
          <a:bodyPr/>
          <a:lstStyle/>
          <a:p>
            <a:fld id="{FA7155EE-1F40-0447-8183-58B7DD6E707A}" type="datetimeFigureOut">
              <a:rPr lang="en-US" smtClean="0"/>
              <a:t>9/14/20</a:t>
            </a:fld>
            <a:endParaRPr lang="en-US"/>
          </a:p>
        </p:txBody>
      </p:sp>
      <p:sp>
        <p:nvSpPr>
          <p:cNvPr id="6" name="Footer Placeholder 5">
            <a:extLst>
              <a:ext uri="{FF2B5EF4-FFF2-40B4-BE49-F238E27FC236}">
                <a16:creationId xmlns:a16="http://schemas.microsoft.com/office/drawing/2014/main" id="{317534C0-645E-F24B-8812-E5E61ABB5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F8564-A48A-7547-93ED-E6910245DDBD}"/>
              </a:ext>
            </a:extLst>
          </p:cNvPr>
          <p:cNvSpPr>
            <a:spLocks noGrp="1"/>
          </p:cNvSpPr>
          <p:nvPr>
            <p:ph type="sldNum" sz="quarter" idx="12"/>
          </p:nvPr>
        </p:nvSpPr>
        <p:spPr/>
        <p:txBody>
          <a:bodyPr/>
          <a:lstStyle/>
          <a:p>
            <a:fld id="{23F8CE63-2019-1349-9DFA-4DAF90B224EE}" type="slidenum">
              <a:rPr lang="en-US" smtClean="0"/>
              <a:t>‹#›</a:t>
            </a:fld>
            <a:endParaRPr lang="en-US"/>
          </a:p>
        </p:txBody>
      </p:sp>
    </p:spTree>
    <p:extLst>
      <p:ext uri="{BB962C8B-B14F-4D97-AF65-F5344CB8AC3E}">
        <p14:creationId xmlns:p14="http://schemas.microsoft.com/office/powerpoint/2010/main" val="338675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09D37-7601-304D-AD9D-5E5C2E34D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A8B9AD-A3D9-9543-83B5-0649DBA51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A6D6E3-6D15-4845-9E5C-09FBE3D08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155EE-1F40-0447-8183-58B7DD6E707A}" type="datetimeFigureOut">
              <a:rPr lang="en-US" smtClean="0"/>
              <a:t>9/14/20</a:t>
            </a:fld>
            <a:endParaRPr lang="en-US"/>
          </a:p>
        </p:txBody>
      </p:sp>
      <p:sp>
        <p:nvSpPr>
          <p:cNvPr id="5" name="Footer Placeholder 4">
            <a:extLst>
              <a:ext uri="{FF2B5EF4-FFF2-40B4-BE49-F238E27FC236}">
                <a16:creationId xmlns:a16="http://schemas.microsoft.com/office/drawing/2014/main" id="{B515D138-BF18-3347-A5AB-CDFF350B2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C4CBE5-CF1A-6245-B949-E64C85833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8CE63-2019-1349-9DFA-4DAF90B224EE}" type="slidenum">
              <a:rPr lang="en-US" smtClean="0"/>
              <a:t>‹#›</a:t>
            </a:fld>
            <a:endParaRPr lang="en-US"/>
          </a:p>
        </p:txBody>
      </p:sp>
    </p:spTree>
    <p:extLst>
      <p:ext uri="{BB962C8B-B14F-4D97-AF65-F5344CB8AC3E}">
        <p14:creationId xmlns:p14="http://schemas.microsoft.com/office/powerpoint/2010/main" val="119652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home.oise.utoronto.ca/~hinwood/art_assessment.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hkapa.learnnshare.com.hk/Panopto/Pages/Viewer.aspx?id=01fa6583-734a-4c20-a5e0-ac25003dd837" TargetMode="External"/><Relationship Id="rId4" Type="http://schemas.openxmlformats.org/officeDocument/2006/relationships/hyperlink" Target="https://hkapa.learnnshare.com.hk/Panopto/Pages/Viewer.aspx?id=008d585e-8655-4d80-9850-ac25004244f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xpixel.net/Mark-Marker-Check-Checklist-Checked-Writing-List-207701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kapa.instructure.com/courses/8528/files/138544?module_item_id=606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077894-9DF3-5343-A521-F07CA8DAEABD}"/>
              </a:ext>
            </a:extLst>
          </p:cNvPr>
          <p:cNvSpPr>
            <a:spLocks noGrp="1"/>
          </p:cNvSpPr>
          <p:nvPr>
            <p:ph type="subTitle" idx="1"/>
          </p:nvPr>
        </p:nvSpPr>
        <p:spPr>
          <a:xfrm>
            <a:off x="638176" y="5653635"/>
            <a:ext cx="9144000" cy="1090065"/>
          </a:xfrm>
        </p:spPr>
        <p:txBody>
          <a:bodyPr>
            <a:normAutofit/>
          </a:bodyPr>
          <a:lstStyle/>
          <a:p>
            <a:pPr algn="l"/>
            <a:r>
              <a:rPr lang="en-US" sz="2000" dirty="0"/>
              <a:t>Louise Lee</a:t>
            </a:r>
          </a:p>
          <a:p>
            <a:pPr algn="l"/>
            <a:r>
              <a:rPr lang="en-US" sz="2000" dirty="0"/>
              <a:t>Senior Educational Designer, </a:t>
            </a:r>
            <a:r>
              <a:rPr lang="en-US" sz="2000" dirty="0" err="1"/>
              <a:t>EDuIT</a:t>
            </a:r>
            <a:endParaRPr lang="en-US" sz="2000" dirty="0"/>
          </a:p>
        </p:txBody>
      </p:sp>
      <p:pic>
        <p:nvPicPr>
          <p:cNvPr id="7" name="Picture 6" descr="A person using a computer&#10;&#10;Description automatically generated">
            <a:extLst>
              <a:ext uri="{FF2B5EF4-FFF2-40B4-BE49-F238E27FC236}">
                <a16:creationId xmlns:a16="http://schemas.microsoft.com/office/drawing/2014/main" id="{2BBD5B5D-C845-724B-A6F2-EECE2587F31D}"/>
              </a:ext>
            </a:extLst>
          </p:cNvPr>
          <p:cNvPicPr>
            <a:picLocks noChangeAspect="1"/>
          </p:cNvPicPr>
          <p:nvPr/>
        </p:nvPicPr>
        <p:blipFill>
          <a:blip r:embed="rId2"/>
          <a:stretch>
            <a:fillRect/>
          </a:stretch>
        </p:blipFill>
        <p:spPr>
          <a:xfrm>
            <a:off x="0" y="0"/>
            <a:ext cx="12192000" cy="5364480"/>
          </a:xfrm>
          <a:prstGeom prst="rect">
            <a:avLst/>
          </a:prstGeom>
        </p:spPr>
      </p:pic>
    </p:spTree>
    <p:extLst>
      <p:ext uri="{BB962C8B-B14F-4D97-AF65-F5344CB8AC3E}">
        <p14:creationId xmlns:p14="http://schemas.microsoft.com/office/powerpoint/2010/main" val="138345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439E-BC2C-7B4A-AA1F-41FA6EE14640}"/>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74ADCAD9-B299-514B-A6C1-139FE30FDF22}"/>
              </a:ext>
            </a:extLst>
          </p:cNvPr>
          <p:cNvSpPr>
            <a:spLocks noGrp="1"/>
          </p:cNvSpPr>
          <p:nvPr>
            <p:ph type="body" idx="1"/>
          </p:nvPr>
        </p:nvSpPr>
        <p:spPr>
          <a:xfrm>
            <a:off x="957263" y="1910807"/>
            <a:ext cx="9253537" cy="3870961"/>
          </a:xfrm>
        </p:spPr>
        <p:txBody>
          <a:bodyPr/>
          <a:lstStyle/>
          <a:p>
            <a:pPr marL="25400" indent="0">
              <a:buNone/>
            </a:pPr>
            <a:r>
              <a:rPr lang="en-US" dirty="0"/>
              <a:t>University of Toronto (n.d.) </a:t>
            </a:r>
            <a:r>
              <a:rPr lang="en-US" i="1" dirty="0"/>
              <a:t>Assessment in Visual Arts</a:t>
            </a:r>
            <a:r>
              <a:rPr lang="en-US" dirty="0"/>
              <a:t>, </a:t>
            </a:r>
            <a:r>
              <a:rPr lang="en-HK" dirty="0">
                <a:hlinkClick r:id="rId2"/>
              </a:rPr>
              <a:t>http://home.oise.utoronto.ca/~hinwood/art_assessment.htm</a:t>
            </a:r>
            <a:endParaRPr lang="en-US" dirty="0"/>
          </a:p>
        </p:txBody>
      </p:sp>
    </p:spTree>
    <p:extLst>
      <p:ext uri="{BB962C8B-B14F-4D97-AF65-F5344CB8AC3E}">
        <p14:creationId xmlns:p14="http://schemas.microsoft.com/office/powerpoint/2010/main" val="16875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3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B439E-BC2C-7B4A-AA1F-41FA6EE14640}"/>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Assessment </a:t>
            </a:r>
          </a:p>
        </p:txBody>
      </p:sp>
      <p:cxnSp>
        <p:nvCxnSpPr>
          <p:cNvPr id="51" name="Straight Connector 4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4ADCAD9-B299-514B-A6C1-139FE30FDF22}"/>
              </a:ext>
            </a:extLst>
          </p:cNvPr>
          <p:cNvSpPr>
            <a:spLocks noGrp="1"/>
          </p:cNvSpPr>
          <p:nvPr>
            <p:ph type="body" idx="1"/>
          </p:nvPr>
        </p:nvSpPr>
        <p:spPr>
          <a:xfrm>
            <a:off x="4976031" y="963877"/>
            <a:ext cx="6377769" cy="4930246"/>
          </a:xfrm>
        </p:spPr>
        <p:txBody>
          <a:bodyPr anchor="ctr">
            <a:normAutofit/>
          </a:bodyPr>
          <a:lstStyle/>
          <a:p>
            <a:pPr marL="0" indent="0">
              <a:buNone/>
            </a:pPr>
            <a:r>
              <a:rPr lang="en-HK" sz="2400" dirty="0"/>
              <a:t>Collecting, recording and analysing of data about a student's progress </a:t>
            </a:r>
          </a:p>
          <a:p>
            <a:pPr marL="0" indent="0">
              <a:buNone/>
            </a:pPr>
            <a:endParaRPr lang="en-HK" sz="2400" b="1" dirty="0"/>
          </a:p>
          <a:p>
            <a:pPr marL="0" indent="0">
              <a:buNone/>
            </a:pPr>
            <a:r>
              <a:rPr lang="en-HK" sz="2400" dirty="0"/>
              <a:t>Determining students' achievement of learning outcomes</a:t>
            </a:r>
          </a:p>
          <a:p>
            <a:pPr marL="25400" indent="0">
              <a:buNone/>
            </a:pPr>
            <a:endParaRPr lang="en-HK" sz="2400" b="1" dirty="0"/>
          </a:p>
        </p:txBody>
      </p:sp>
      <p:sp>
        <p:nvSpPr>
          <p:cNvPr id="4" name="TextBox 3">
            <a:extLst>
              <a:ext uri="{FF2B5EF4-FFF2-40B4-BE49-F238E27FC236}">
                <a16:creationId xmlns:a16="http://schemas.microsoft.com/office/drawing/2014/main" id="{4D6DF206-EBB8-F948-B5D6-1699DB7164B2}"/>
              </a:ext>
            </a:extLst>
          </p:cNvPr>
          <p:cNvSpPr txBox="1"/>
          <p:nvPr/>
        </p:nvSpPr>
        <p:spPr>
          <a:xfrm>
            <a:off x="5019744" y="4903202"/>
            <a:ext cx="5679392" cy="1200329"/>
          </a:xfrm>
          <a:prstGeom prst="rect">
            <a:avLst/>
          </a:prstGeom>
          <a:noFill/>
        </p:spPr>
        <p:txBody>
          <a:bodyPr wrap="square" rtlCol="0">
            <a:spAutoFit/>
          </a:bodyPr>
          <a:lstStyle/>
          <a:p>
            <a:r>
              <a:rPr lang="en-HK" b="1" dirty="0"/>
              <a:t>Constructive Alignment Principle: </a:t>
            </a:r>
            <a:r>
              <a:rPr lang="en-HK" dirty="0"/>
              <a:t> The alignment between learning outcomes, learning activities and assessment (from Outcome-based Education)</a:t>
            </a:r>
            <a:endParaRPr lang="en-US" dirty="0"/>
          </a:p>
          <a:p>
            <a:endParaRPr lang="en-US" dirty="0"/>
          </a:p>
        </p:txBody>
      </p:sp>
    </p:spTree>
    <p:extLst>
      <p:ext uri="{BB962C8B-B14F-4D97-AF65-F5344CB8AC3E}">
        <p14:creationId xmlns:p14="http://schemas.microsoft.com/office/powerpoint/2010/main" val="2160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31B6BC-29D2-D848-9498-1D59B7D7BB36}"/>
              </a:ext>
            </a:extLst>
          </p:cNvPr>
          <p:cNvSpPr>
            <a:spLocks noGrp="1"/>
          </p:cNvSpPr>
          <p:nvPr>
            <p:ph type="title"/>
          </p:nvPr>
        </p:nvSpPr>
        <p:spPr>
          <a:xfrm>
            <a:off x="1075767" y="1188637"/>
            <a:ext cx="2988234" cy="4480726"/>
          </a:xfrm>
        </p:spPr>
        <p:txBody>
          <a:bodyPr>
            <a:normAutofit/>
          </a:bodyPr>
          <a:lstStyle/>
          <a:p>
            <a:r>
              <a:rPr lang="en-US" sz="4600" dirty="0"/>
              <a:t>Types of Assessment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 name="Text Placeholder 4">
            <a:extLst>
              <a:ext uri="{FF2B5EF4-FFF2-40B4-BE49-F238E27FC236}">
                <a16:creationId xmlns:a16="http://schemas.microsoft.com/office/drawing/2014/main" id="{E6C3AF5D-4015-6B40-BA6B-F334274EED31}"/>
              </a:ext>
            </a:extLst>
          </p:cNvPr>
          <p:cNvSpPr>
            <a:spLocks noGrp="1"/>
          </p:cNvSpPr>
          <p:nvPr>
            <p:ph type="body" idx="1"/>
          </p:nvPr>
        </p:nvSpPr>
        <p:spPr>
          <a:xfrm>
            <a:off x="5255260" y="1648870"/>
            <a:ext cx="4702848" cy="3560260"/>
          </a:xfrm>
        </p:spPr>
        <p:txBody>
          <a:bodyPr anchor="ctr">
            <a:normAutofit/>
          </a:bodyPr>
          <a:lstStyle/>
          <a:p>
            <a:pPr marL="25400" indent="0">
              <a:buNone/>
            </a:pPr>
            <a:r>
              <a:rPr lang="en-HK" sz="2000" b="1" dirty="0"/>
              <a:t>Formative </a:t>
            </a:r>
            <a:r>
              <a:rPr lang="en-HK" sz="2000" dirty="0"/>
              <a:t>assessment </a:t>
            </a:r>
            <a:r>
              <a:rPr lang="ja-JP" altLang="en-US" sz="2000"/>
              <a:t>形成性評估</a:t>
            </a:r>
            <a:r>
              <a:rPr lang="en-HK" sz="2000" dirty="0"/>
              <a:t>  </a:t>
            </a:r>
          </a:p>
          <a:p>
            <a:pPr marL="25400" indent="0">
              <a:buNone/>
            </a:pPr>
            <a:r>
              <a:rPr lang="en-HK" sz="2000" dirty="0"/>
              <a:t>It is given throughout the course. It can modify and maximize students' learning experiences, faster feedback, flexibility</a:t>
            </a:r>
          </a:p>
          <a:p>
            <a:pPr marL="25400" indent="0">
              <a:buNone/>
            </a:pPr>
            <a:endParaRPr lang="en-HK" sz="2000" b="1" dirty="0"/>
          </a:p>
          <a:p>
            <a:pPr marL="25400" indent="0">
              <a:buNone/>
            </a:pPr>
            <a:r>
              <a:rPr lang="en-HK" sz="2000" b="1" dirty="0"/>
              <a:t>Summative </a:t>
            </a:r>
            <a:r>
              <a:rPr lang="en-HK" sz="2000" dirty="0"/>
              <a:t>assessment</a:t>
            </a:r>
            <a:r>
              <a:rPr lang="en-HK" sz="2000" b="1" dirty="0"/>
              <a:t> </a:t>
            </a:r>
            <a:r>
              <a:rPr lang="ja-JP" altLang="en-US" sz="2000"/>
              <a:t>總結性評估</a:t>
            </a:r>
            <a:r>
              <a:rPr lang="en-HK" sz="2000" dirty="0"/>
              <a:t> </a:t>
            </a:r>
            <a:endParaRPr lang="en-HK" sz="2000" b="1" dirty="0"/>
          </a:p>
          <a:p>
            <a:pPr marL="25400" indent="0">
              <a:buNone/>
            </a:pPr>
            <a:r>
              <a:rPr lang="en-HK" sz="2000" dirty="0"/>
              <a:t>Monitors if students achieve the outcomes and provides for program improvements in the future.</a:t>
            </a:r>
            <a:endParaRPr lang="en-US" sz="2000" dirty="0"/>
          </a:p>
        </p:txBody>
      </p:sp>
    </p:spTree>
    <p:extLst>
      <p:ext uri="{BB962C8B-B14F-4D97-AF65-F5344CB8AC3E}">
        <p14:creationId xmlns:p14="http://schemas.microsoft.com/office/powerpoint/2010/main" val="253146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53FB-604D-3249-ACA3-7CDA80A0572E}"/>
              </a:ext>
            </a:extLst>
          </p:cNvPr>
          <p:cNvSpPr>
            <a:spLocks noGrp="1"/>
          </p:cNvSpPr>
          <p:nvPr>
            <p:ph type="title"/>
          </p:nvPr>
        </p:nvSpPr>
        <p:spPr/>
        <p:txBody>
          <a:bodyPr/>
          <a:lstStyle/>
          <a:p>
            <a:r>
              <a:rPr lang="en-US" sz="3600" b="1" dirty="0"/>
              <a:t>Product </a:t>
            </a:r>
            <a:r>
              <a:rPr lang="en-US" altLang="zh-TW" sz="3600" dirty="0"/>
              <a:t> </a:t>
            </a:r>
            <a:r>
              <a:rPr lang="en-US" sz="3600" b="1" dirty="0"/>
              <a:t>vs Process</a:t>
            </a:r>
            <a:endParaRPr lang="en-US" sz="3600" dirty="0"/>
          </a:p>
        </p:txBody>
      </p:sp>
      <p:sp>
        <p:nvSpPr>
          <p:cNvPr id="8" name="Rectangle 7">
            <a:extLst>
              <a:ext uri="{FF2B5EF4-FFF2-40B4-BE49-F238E27FC236}">
                <a16:creationId xmlns:a16="http://schemas.microsoft.com/office/drawing/2014/main" id="{14EB1B48-7FD3-9244-83C7-A2F32CDE710B}"/>
              </a:ext>
            </a:extLst>
          </p:cNvPr>
          <p:cNvSpPr/>
          <p:nvPr/>
        </p:nvSpPr>
        <p:spPr>
          <a:xfrm>
            <a:off x="2268584" y="1789611"/>
            <a:ext cx="3644537" cy="40102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28B3D3EF-560A-BC46-A655-5D1AB5EE928A}"/>
              </a:ext>
            </a:extLst>
          </p:cNvPr>
          <p:cNvGraphicFramePr/>
          <p:nvPr/>
        </p:nvGraphicFramePr>
        <p:xfrm>
          <a:off x="2124891" y="2704012"/>
          <a:ext cx="3618411" cy="2751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20CB1053-223C-3E49-A352-9FBBC68B59CC}"/>
              </a:ext>
            </a:extLst>
          </p:cNvPr>
          <p:cNvSpPr/>
          <p:nvPr/>
        </p:nvSpPr>
        <p:spPr>
          <a:xfrm>
            <a:off x="6313712" y="1789611"/>
            <a:ext cx="3644537" cy="40102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E103AB14-5078-9742-BA2E-83EE19259EE9}"/>
              </a:ext>
            </a:extLst>
          </p:cNvPr>
          <p:cNvGraphicFramePr/>
          <p:nvPr/>
        </p:nvGraphicFramePr>
        <p:xfrm>
          <a:off x="6483531" y="2704012"/>
          <a:ext cx="3618411" cy="2751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B75D0B57-22EF-6744-9C8A-39866DA4D19E}"/>
              </a:ext>
            </a:extLst>
          </p:cNvPr>
          <p:cNvSpPr txBox="1"/>
          <p:nvPr/>
        </p:nvSpPr>
        <p:spPr>
          <a:xfrm>
            <a:off x="3156856" y="1926550"/>
            <a:ext cx="2442754" cy="646331"/>
          </a:xfrm>
          <a:prstGeom prst="rect">
            <a:avLst/>
          </a:prstGeom>
          <a:noFill/>
        </p:spPr>
        <p:txBody>
          <a:bodyPr wrap="square" rtlCol="0">
            <a:spAutoFit/>
          </a:bodyPr>
          <a:lstStyle/>
          <a:p>
            <a:r>
              <a:rPr lang="en-US" sz="3600" dirty="0">
                <a:solidFill>
                  <a:schemeClr val="bg2">
                    <a:lumMod val="75000"/>
                  </a:schemeClr>
                </a:solidFill>
              </a:rPr>
              <a:t>Past</a:t>
            </a:r>
            <a:r>
              <a:rPr lang="en-US" sz="2400" dirty="0">
                <a:solidFill>
                  <a:schemeClr val="bg2">
                    <a:lumMod val="75000"/>
                  </a:schemeClr>
                </a:solidFill>
              </a:rPr>
              <a:t> </a:t>
            </a:r>
          </a:p>
        </p:txBody>
      </p:sp>
      <p:sp>
        <p:nvSpPr>
          <p:cNvPr id="7" name="TextBox 6">
            <a:extLst>
              <a:ext uri="{FF2B5EF4-FFF2-40B4-BE49-F238E27FC236}">
                <a16:creationId xmlns:a16="http://schemas.microsoft.com/office/drawing/2014/main" id="{DC82E313-C226-6745-879B-26C2CBE0C6CD}"/>
              </a:ext>
            </a:extLst>
          </p:cNvPr>
          <p:cNvSpPr txBox="1"/>
          <p:nvPr/>
        </p:nvSpPr>
        <p:spPr>
          <a:xfrm>
            <a:off x="7193282" y="1899921"/>
            <a:ext cx="2442754" cy="646331"/>
          </a:xfrm>
          <a:prstGeom prst="rect">
            <a:avLst/>
          </a:prstGeom>
          <a:noFill/>
        </p:spPr>
        <p:txBody>
          <a:bodyPr wrap="square" rtlCol="0">
            <a:spAutoFit/>
          </a:bodyPr>
          <a:lstStyle/>
          <a:p>
            <a:r>
              <a:rPr lang="en-US" sz="3600" dirty="0">
                <a:solidFill>
                  <a:schemeClr val="bg2">
                    <a:lumMod val="75000"/>
                  </a:schemeClr>
                </a:solidFill>
              </a:rPr>
              <a:t>Present </a:t>
            </a:r>
          </a:p>
        </p:txBody>
      </p:sp>
    </p:spTree>
    <p:extLst>
      <p:ext uri="{BB962C8B-B14F-4D97-AF65-F5344CB8AC3E}">
        <p14:creationId xmlns:p14="http://schemas.microsoft.com/office/powerpoint/2010/main" val="252239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3292C1E-D359-A643-9E0A-6BCEF587C7D3}"/>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dirty="0">
                <a:solidFill>
                  <a:srgbClr val="FFFFFF"/>
                </a:solidFill>
              </a:rPr>
              <a:t>Why Canvas?</a:t>
            </a:r>
          </a:p>
        </p:txBody>
      </p:sp>
      <p:sp>
        <p:nvSpPr>
          <p:cNvPr id="2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A sign in front of a building&#10;&#10;Description automatically generated">
            <a:extLst>
              <a:ext uri="{FF2B5EF4-FFF2-40B4-BE49-F238E27FC236}">
                <a16:creationId xmlns:a16="http://schemas.microsoft.com/office/drawing/2014/main" id="{0178CC34-BEA2-5A4A-908D-F13A71238491}"/>
              </a:ext>
            </a:extLst>
          </p:cNvPr>
          <p:cNvPicPr>
            <a:picLocks noGrp="1" noChangeAspect="1"/>
          </p:cNvPicPr>
          <p:nvPr>
            <p:ph idx="1"/>
          </p:nvPr>
        </p:nvPicPr>
        <p:blipFill rotWithShape="1">
          <a:blip r:embed="rId3"/>
          <a:srcRect l="1745" r="7926" b="1"/>
          <a:stretch/>
        </p:blipFill>
        <p:spPr>
          <a:xfrm>
            <a:off x="1258859" y="1120046"/>
            <a:ext cx="5635819" cy="3509504"/>
          </a:xfrm>
          <a:prstGeom prst="rect">
            <a:avLst/>
          </a:prstGeom>
        </p:spPr>
      </p:pic>
      <p:sp>
        <p:nvSpPr>
          <p:cNvPr id="46" name="TextBox 45">
            <a:extLst>
              <a:ext uri="{FF2B5EF4-FFF2-40B4-BE49-F238E27FC236}">
                <a16:creationId xmlns:a16="http://schemas.microsoft.com/office/drawing/2014/main" id="{3C781BFD-BD83-364A-9F29-2289FFFAF379}"/>
              </a:ext>
            </a:extLst>
          </p:cNvPr>
          <p:cNvSpPr txBox="1"/>
          <p:nvPr/>
        </p:nvSpPr>
        <p:spPr>
          <a:xfrm>
            <a:off x="1258859" y="4740325"/>
            <a:ext cx="5149108" cy="1569660"/>
          </a:xfrm>
          <a:prstGeom prst="rect">
            <a:avLst/>
          </a:prstGeom>
          <a:noFill/>
        </p:spPr>
        <p:txBody>
          <a:bodyPr wrap="square" rtlCol="0">
            <a:spAutoFit/>
          </a:bodyPr>
          <a:lstStyle/>
          <a:p>
            <a:r>
              <a:rPr lang="en-HK" sz="1200" dirty="0"/>
              <a:t>English Version: </a:t>
            </a:r>
            <a:r>
              <a:rPr lang="en-HK" sz="1200" dirty="0">
                <a:hlinkClick r:id="rId4"/>
              </a:rPr>
              <a:t>https://hkapa.learnnshare.com.hk/Panopto/Pages/Viewer.aspx?id=008d585e-8655-4d80-9850-ac25004244fd</a:t>
            </a:r>
            <a:endParaRPr lang="en-HK" sz="1200" dirty="0"/>
          </a:p>
          <a:p>
            <a:endParaRPr lang="en-HK" sz="1200" dirty="0"/>
          </a:p>
          <a:p>
            <a:r>
              <a:rPr lang="en-US" sz="1200" dirty="0"/>
              <a:t>Cantonese Version:</a:t>
            </a:r>
          </a:p>
          <a:p>
            <a:r>
              <a:rPr lang="en-HK" sz="1200" dirty="0">
                <a:hlinkClick r:id="rId5"/>
              </a:rPr>
              <a:t>https://hkapa.learnnshare.com.hk/Panopto/Pages/Viewer.aspx?id=01fa6583-734a-4c20-a5e0-ac25003dd837</a:t>
            </a:r>
            <a:endParaRPr lang="en-US" sz="1200" dirty="0"/>
          </a:p>
          <a:p>
            <a:endParaRPr lang="en-US" sz="1200" dirty="0"/>
          </a:p>
        </p:txBody>
      </p:sp>
    </p:spTree>
    <p:extLst>
      <p:ext uri="{BB962C8B-B14F-4D97-AF65-F5344CB8AC3E}">
        <p14:creationId xmlns:p14="http://schemas.microsoft.com/office/powerpoint/2010/main" val="16571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B9D51-D179-7A48-BA72-77C1E83607BA}"/>
              </a:ext>
            </a:extLst>
          </p:cNvPr>
          <p:cNvSpPr>
            <a:spLocks noGrp="1"/>
          </p:cNvSpPr>
          <p:nvPr>
            <p:ph type="title"/>
          </p:nvPr>
        </p:nvSpPr>
        <p:spPr>
          <a:xfrm>
            <a:off x="643466" y="753626"/>
            <a:ext cx="5334930" cy="3004145"/>
          </a:xfrm>
        </p:spPr>
        <p:txBody>
          <a:bodyPr vert="horz" lIns="91440" tIns="45720" rIns="91440" bIns="45720" rtlCol="0" anchor="b">
            <a:normAutofit/>
          </a:bodyPr>
          <a:lstStyle/>
          <a:p>
            <a:pPr algn="ctr"/>
            <a:r>
              <a:rPr lang="en-US" sz="6000"/>
              <a:t>Rubrics</a:t>
            </a:r>
          </a:p>
        </p:txBody>
      </p:sp>
      <p:sp>
        <p:nvSpPr>
          <p:cNvPr id="65" name="Freeform: Shape 6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2" name="Picture 31" descr="A picture containing clock, room&#10;&#10;Description automatically generated">
            <a:extLst>
              <a:ext uri="{FF2B5EF4-FFF2-40B4-BE49-F238E27FC236}">
                <a16:creationId xmlns:a16="http://schemas.microsoft.com/office/drawing/2014/main" id="{07027396-EE1D-E242-8937-7B97430D7B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3"/>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9" name="Freeform: Shape 68">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5611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B415CE-ED2A-7A49-A688-A29A3B3DD1AF}"/>
              </a:ext>
            </a:extLst>
          </p:cNvPr>
          <p:cNvSpPr>
            <a:spLocks noGrp="1"/>
          </p:cNvSpPr>
          <p:nvPr>
            <p:ph type="title"/>
          </p:nvPr>
        </p:nvSpPr>
        <p:spPr>
          <a:xfrm>
            <a:off x="838200" y="365125"/>
            <a:ext cx="10515600" cy="1325563"/>
          </a:xfrm>
        </p:spPr>
        <p:txBody>
          <a:bodyPr>
            <a:normAutofit/>
          </a:bodyPr>
          <a:lstStyle/>
          <a:p>
            <a:r>
              <a:rPr lang="en-US"/>
              <a:t>Rubrics</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E5FA6B-5C1C-F148-BD37-ADE3DEC4E568}"/>
              </a:ext>
            </a:extLst>
          </p:cNvPr>
          <p:cNvSpPr>
            <a:spLocks noGrp="1"/>
          </p:cNvSpPr>
          <p:nvPr>
            <p:ph idx="1"/>
          </p:nvPr>
        </p:nvSpPr>
        <p:spPr>
          <a:xfrm>
            <a:off x="838200" y="1825625"/>
            <a:ext cx="10515600" cy="4351338"/>
          </a:xfrm>
        </p:spPr>
        <p:txBody>
          <a:bodyPr>
            <a:normAutofit/>
          </a:bodyPr>
          <a:lstStyle/>
          <a:p>
            <a:pPr marL="25400" indent="0">
              <a:buSzPct val="100000"/>
              <a:buNone/>
            </a:pPr>
            <a:r>
              <a:rPr lang="en-HK" sz="2400" b="1"/>
              <a:t>For Teachers</a:t>
            </a:r>
          </a:p>
          <a:p>
            <a:pPr>
              <a:buSzPct val="100000"/>
            </a:pPr>
            <a:r>
              <a:rPr lang="en-HK" sz="2400"/>
              <a:t>Reduce the time spent on grading or writing lengthy comments</a:t>
            </a:r>
          </a:p>
          <a:p>
            <a:pPr>
              <a:buSzPct val="100000"/>
            </a:pPr>
            <a:r>
              <a:rPr lang="en-HK" sz="2400"/>
              <a:t>Help teachers identify strengths and weaknesses across the class and adjust their instruction appropriately</a:t>
            </a:r>
          </a:p>
          <a:p>
            <a:pPr>
              <a:buSzPct val="100000"/>
            </a:pPr>
            <a:r>
              <a:rPr lang="en-HK" sz="2400"/>
              <a:t>Improve consistency across time and across graders</a:t>
            </a:r>
          </a:p>
          <a:p>
            <a:pPr marL="25400" indent="0">
              <a:buSzPct val="100000"/>
              <a:buNone/>
            </a:pPr>
            <a:r>
              <a:rPr lang="en-US" sz="2400" b="1"/>
              <a:t>For Students</a:t>
            </a:r>
            <a:endParaRPr lang="en-US" sz="2400"/>
          </a:p>
          <a:p>
            <a:pPr>
              <a:buSzPct val="100000"/>
            </a:pPr>
            <a:r>
              <a:rPr lang="en-HK" sz="2400"/>
              <a:t>Understand teachers’ expectations and standards</a:t>
            </a:r>
          </a:p>
          <a:p>
            <a:pPr>
              <a:buSzPct val="100000"/>
            </a:pPr>
            <a:r>
              <a:rPr lang="en-HK" sz="2400"/>
              <a:t>Recognize their strengths and weaknesses and direct their efforts accordingly</a:t>
            </a:r>
            <a:endParaRPr lang="en-US" sz="2400"/>
          </a:p>
          <a:p>
            <a:pPr>
              <a:buSzPct val="100000"/>
            </a:pPr>
            <a:r>
              <a:rPr lang="en-HK" sz="2400"/>
              <a:t>Use feedback to improve their performance</a:t>
            </a:r>
            <a:endParaRPr lang="en-US" sz="2400"/>
          </a:p>
        </p:txBody>
      </p:sp>
    </p:spTree>
    <p:extLst>
      <p:ext uri="{BB962C8B-B14F-4D97-AF65-F5344CB8AC3E}">
        <p14:creationId xmlns:p14="http://schemas.microsoft.com/office/powerpoint/2010/main" val="82159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A253-CE00-EA4B-BED6-B933969D55D9}"/>
              </a:ext>
            </a:extLst>
          </p:cNvPr>
          <p:cNvSpPr>
            <a:spLocks noGrp="1"/>
          </p:cNvSpPr>
          <p:nvPr>
            <p:ph type="title"/>
          </p:nvPr>
        </p:nvSpPr>
        <p:spPr>
          <a:xfrm>
            <a:off x="500062" y="56640"/>
            <a:ext cx="9455939" cy="1548554"/>
          </a:xfrm>
        </p:spPr>
        <p:txBody>
          <a:bodyPr/>
          <a:lstStyle/>
          <a:p>
            <a:r>
              <a:rPr lang="en-US" dirty="0"/>
              <a:t>Different components of a rubric</a:t>
            </a:r>
          </a:p>
        </p:txBody>
      </p:sp>
      <p:graphicFrame>
        <p:nvGraphicFramePr>
          <p:cNvPr id="4" name="Table 3">
            <a:extLst>
              <a:ext uri="{FF2B5EF4-FFF2-40B4-BE49-F238E27FC236}">
                <a16:creationId xmlns:a16="http://schemas.microsoft.com/office/drawing/2014/main" id="{189C3259-46E9-B84D-9138-80C81BFC37E5}"/>
              </a:ext>
            </a:extLst>
          </p:cNvPr>
          <p:cNvGraphicFramePr>
            <a:graphicFrameLocks noGrp="1"/>
          </p:cNvGraphicFramePr>
          <p:nvPr>
            <p:extLst>
              <p:ext uri="{D42A27DB-BD31-4B8C-83A1-F6EECF244321}">
                <p14:modId xmlns:p14="http://schemas.microsoft.com/office/powerpoint/2010/main" val="1618701114"/>
              </p:ext>
            </p:extLst>
          </p:nvPr>
        </p:nvGraphicFramePr>
        <p:xfrm>
          <a:off x="3193237" y="1942291"/>
          <a:ext cx="5225779" cy="4444221"/>
        </p:xfrm>
        <a:graphic>
          <a:graphicData uri="http://schemas.openxmlformats.org/drawingml/2006/table">
            <a:tbl>
              <a:tblPr>
                <a:tableStyleId>{5C22544A-7EE6-4342-B048-85BDC9FD1C3A}</a:tableStyleId>
              </a:tblPr>
              <a:tblGrid>
                <a:gridCol w="933504">
                  <a:extLst>
                    <a:ext uri="{9D8B030D-6E8A-4147-A177-3AD203B41FA5}">
                      <a16:colId xmlns:a16="http://schemas.microsoft.com/office/drawing/2014/main" val="4190001665"/>
                    </a:ext>
                  </a:extLst>
                </a:gridCol>
                <a:gridCol w="858455">
                  <a:extLst>
                    <a:ext uri="{9D8B030D-6E8A-4147-A177-3AD203B41FA5}">
                      <a16:colId xmlns:a16="http://schemas.microsoft.com/office/drawing/2014/main" val="1058971025"/>
                    </a:ext>
                  </a:extLst>
                </a:gridCol>
                <a:gridCol w="858455">
                  <a:extLst>
                    <a:ext uri="{9D8B030D-6E8A-4147-A177-3AD203B41FA5}">
                      <a16:colId xmlns:a16="http://schemas.microsoft.com/office/drawing/2014/main" val="3319397674"/>
                    </a:ext>
                  </a:extLst>
                </a:gridCol>
                <a:gridCol w="858455">
                  <a:extLst>
                    <a:ext uri="{9D8B030D-6E8A-4147-A177-3AD203B41FA5}">
                      <a16:colId xmlns:a16="http://schemas.microsoft.com/office/drawing/2014/main" val="3389052322"/>
                    </a:ext>
                  </a:extLst>
                </a:gridCol>
                <a:gridCol w="858455">
                  <a:extLst>
                    <a:ext uri="{9D8B030D-6E8A-4147-A177-3AD203B41FA5}">
                      <a16:colId xmlns:a16="http://schemas.microsoft.com/office/drawing/2014/main" val="2701725540"/>
                    </a:ext>
                  </a:extLst>
                </a:gridCol>
                <a:gridCol w="858455">
                  <a:extLst>
                    <a:ext uri="{9D8B030D-6E8A-4147-A177-3AD203B41FA5}">
                      <a16:colId xmlns:a16="http://schemas.microsoft.com/office/drawing/2014/main" val="381707587"/>
                    </a:ext>
                  </a:extLst>
                </a:gridCol>
              </a:tblGrid>
              <a:tr h="412695">
                <a:tc>
                  <a:txBody>
                    <a:bodyPr/>
                    <a:lstStyle/>
                    <a:p>
                      <a:pPr algn="ctr" fontAlgn="ctr"/>
                      <a:r>
                        <a:rPr lang="en-HK" sz="1000" b="1" u="none" strike="noStrike" dirty="0">
                          <a:effectLst/>
                        </a:rPr>
                        <a:t>Writing Rubric 1</a:t>
                      </a:r>
                      <a:endParaRPr lang="en-HK" sz="10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5">
                  <a:txBody>
                    <a:bodyPr/>
                    <a:lstStyle/>
                    <a:p>
                      <a:pPr algn="ctr" fontAlgn="ctr"/>
                      <a:r>
                        <a:rPr lang="en-HK" sz="1000" u="none" strike="noStrike" dirty="0">
                          <a:effectLst/>
                        </a:rPr>
                        <a:t>Attainment </a:t>
                      </a:r>
                      <a:r>
                        <a:rPr lang="ja-JP" altLang="en-US" sz="1000" u="none" strike="noStrike">
                          <a:effectLst/>
                        </a:rPr>
                        <a:t>表現水平</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62923"/>
                  </a:ext>
                </a:extLst>
              </a:tr>
              <a:tr h="623167">
                <a:tc>
                  <a:txBody>
                    <a:bodyPr/>
                    <a:lstStyle/>
                    <a:p>
                      <a:pPr algn="ctr" fontAlgn="ctr"/>
                      <a:r>
                        <a:rPr lang="en-HK" sz="1000" u="none" strike="noStrike" dirty="0">
                          <a:effectLst/>
                        </a:rPr>
                        <a:t>Assessment method (</a:t>
                      </a:r>
                      <a:r>
                        <a:rPr lang="ja-JP" altLang="en-US" sz="1000" u="none" strike="noStrike">
                          <a:effectLst/>
                        </a:rPr>
                        <a:t>評核方法</a:t>
                      </a:r>
                      <a:r>
                        <a:rPr lang="en-US" altLang="ja-JP" sz="1000" u="none" strike="noStrike" dirty="0">
                          <a:effectLst/>
                        </a:rPr>
                        <a:t>)</a:t>
                      </a:r>
                      <a:endParaRPr lang="en-US" altLang="ja-JP" sz="10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HK" sz="1200" u="none" strike="noStrike" dirty="0">
                          <a:effectLst/>
                        </a:rPr>
                        <a:t>A, A-</a:t>
                      </a:r>
                    </a:p>
                    <a:p>
                      <a:pPr algn="ctr" fontAlgn="ctr"/>
                      <a:r>
                        <a:rPr lang="en-HK" sz="1200" b="1" i="0" u="none" strike="noStrike" cap="none" dirty="0">
                          <a:solidFill>
                            <a:schemeClr val="dk1"/>
                          </a:solidFill>
                          <a:effectLst/>
                          <a:latin typeface="+mn-lt"/>
                          <a:ea typeface="+mn-ea"/>
                          <a:cs typeface="+mn-cs"/>
                          <a:sym typeface="Arial"/>
                        </a:rPr>
                        <a:t>86-100%</a:t>
                      </a:r>
                      <a:endParaRPr lang="en-HK" sz="12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HK" sz="1200" u="none" strike="noStrike" dirty="0">
                          <a:effectLst/>
                        </a:rPr>
                        <a:t>B+, B, B-</a:t>
                      </a:r>
                    </a:p>
                    <a:p>
                      <a:pPr algn="ctr" fontAlgn="ctr"/>
                      <a:r>
                        <a:rPr lang="en-HK" sz="1200" b="1" i="0" u="none" strike="noStrike" cap="none" dirty="0">
                          <a:solidFill>
                            <a:schemeClr val="dk1"/>
                          </a:solidFill>
                          <a:effectLst/>
                          <a:latin typeface="+mn-lt"/>
                          <a:ea typeface="+mn-ea"/>
                          <a:cs typeface="+mn-cs"/>
                          <a:sym typeface="Arial"/>
                        </a:rPr>
                        <a:t>71-85%</a:t>
                      </a:r>
                      <a:endParaRPr lang="en-HK" sz="12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HK" sz="1200" u="none" strike="noStrike" dirty="0">
                          <a:effectLst/>
                        </a:rPr>
                        <a:t>C+, C</a:t>
                      </a:r>
                    </a:p>
                    <a:p>
                      <a:pPr algn="ctr" fontAlgn="ctr"/>
                      <a:r>
                        <a:rPr lang="en-HK" sz="1200" b="1" i="0" u="none" strike="noStrike" cap="none" dirty="0">
                          <a:solidFill>
                            <a:schemeClr val="dk1"/>
                          </a:solidFill>
                          <a:effectLst/>
                          <a:latin typeface="+mn-lt"/>
                          <a:ea typeface="+mn-ea"/>
                          <a:cs typeface="+mn-cs"/>
                          <a:sym typeface="Arial"/>
                        </a:rPr>
                        <a:t>61-70%</a:t>
                      </a:r>
                      <a:endParaRPr lang="en-HK" sz="12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HK" sz="1200" u="none" strike="noStrike" dirty="0">
                          <a:effectLst/>
                        </a:rPr>
                        <a:t>C-, D+, D</a:t>
                      </a:r>
                    </a:p>
                    <a:p>
                      <a:pPr algn="ctr" fontAlgn="ctr"/>
                      <a:r>
                        <a:rPr lang="en-HK" sz="1200" b="1" i="0" u="none" strike="noStrike" cap="none" dirty="0">
                          <a:solidFill>
                            <a:schemeClr val="dk1"/>
                          </a:solidFill>
                          <a:effectLst/>
                          <a:latin typeface="+mn-lt"/>
                          <a:ea typeface="+mn-ea"/>
                          <a:cs typeface="+mn-cs"/>
                          <a:sym typeface="Arial"/>
                        </a:rPr>
                        <a:t>41-60%</a:t>
                      </a:r>
                      <a:r>
                        <a:rPr lang="en-HK" sz="1200" u="none" strike="noStrike" dirty="0">
                          <a:effectLst/>
                        </a:rPr>
                        <a:t> </a:t>
                      </a:r>
                      <a:endParaRPr lang="en-HK" sz="12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HK" sz="1200" u="none" strike="noStrike" dirty="0">
                          <a:effectLst/>
                        </a:rPr>
                        <a:t>F</a:t>
                      </a:r>
                    </a:p>
                    <a:p>
                      <a:pPr algn="ctr" fontAlgn="ctr"/>
                      <a:r>
                        <a:rPr lang="en-HK" sz="1200" b="1" i="0" u="none" strike="noStrike" cap="none" dirty="0">
                          <a:solidFill>
                            <a:schemeClr val="dk1"/>
                          </a:solidFill>
                          <a:effectLst/>
                          <a:latin typeface="+mn-lt"/>
                          <a:ea typeface="+mn-ea"/>
                          <a:cs typeface="+mn-cs"/>
                          <a:sym typeface="Arial"/>
                        </a:rPr>
                        <a:t>0-40%</a:t>
                      </a:r>
                      <a:endParaRPr lang="en-HK" sz="12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3706066"/>
                  </a:ext>
                </a:extLst>
              </a:tr>
              <a:tr h="1002670">
                <a:tc>
                  <a:txBody>
                    <a:bodyPr/>
                    <a:lstStyle/>
                    <a:p>
                      <a:pPr algn="ctr" fontAlgn="ctr"/>
                      <a:r>
                        <a:rPr lang="en-HK" sz="1000" u="none" strike="noStrike" dirty="0">
                          <a:effectLst/>
                        </a:rPr>
                        <a:t>Assessment Dimensions </a:t>
                      </a:r>
                    </a:p>
                    <a:p>
                      <a:pPr algn="ctr" fontAlgn="ctr"/>
                      <a:r>
                        <a:rPr lang="ja-JP" altLang="en-US" sz="1000" u="none" strike="noStrike">
                          <a:effectLst/>
                        </a:rPr>
                        <a:t>評核範疇</a:t>
                      </a:r>
                      <a:endParaRPr lang="ja-JP" altLang="en-US" sz="1000" b="1" i="0" u="none" strike="noStrike">
                        <a:solidFill>
                          <a:srgbClr val="000000"/>
                        </a:solidFill>
                        <a:effectLst/>
                        <a:latin typeface="Calibri" panose="020F0502020204030204" pitchFamily="34" charset="0"/>
                      </a:endParaRPr>
                    </a:p>
                    <a:p>
                      <a:pPr algn="l" fontAlgn="ctr"/>
                      <a:endParaRPr lang="en-HK" sz="1000" b="1"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HK" sz="1000" u="none" strike="noStrike" dirty="0">
                          <a:effectLst/>
                        </a:rPr>
                        <a:t>Excellent </a:t>
                      </a:r>
                      <a:r>
                        <a:rPr lang="ja-JP" altLang="en-US" sz="1000" u="none" strike="noStrike">
                          <a:effectLst/>
                        </a:rPr>
                        <a:t>優</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HK" sz="1000" u="none" strike="noStrike" dirty="0">
                          <a:effectLst/>
                        </a:rPr>
                        <a:t>Good </a:t>
                      </a:r>
                      <a:r>
                        <a:rPr lang="ja-JP" altLang="en-US" sz="1000" u="none" strike="noStrike">
                          <a:effectLst/>
                        </a:rPr>
                        <a:t>良</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HK" sz="1000" u="none" strike="noStrike" dirty="0">
                          <a:effectLst/>
                        </a:rPr>
                        <a:t>Adequate </a:t>
                      </a:r>
                      <a:r>
                        <a:rPr lang="ja-JP" altLang="en-US" sz="1000" u="none" strike="noStrike">
                          <a:effectLst/>
                        </a:rPr>
                        <a:t>常</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HK" sz="1000" u="none" strike="noStrike" dirty="0">
                          <a:effectLst/>
                        </a:rPr>
                        <a:t>Minimal </a:t>
                      </a:r>
                      <a:r>
                        <a:rPr lang="ja-JP" altLang="en-US" sz="1000" u="none" strike="noStrike">
                          <a:effectLst/>
                        </a:rPr>
                        <a:t>可</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HK" sz="1000" u="none" strike="noStrike" dirty="0">
                          <a:effectLst/>
                        </a:rPr>
                        <a:t>Inadequate </a:t>
                      </a:r>
                      <a:r>
                        <a:rPr lang="ja-JP" altLang="en-US" sz="1000" u="none" strike="noStrike">
                          <a:effectLst/>
                        </a:rPr>
                        <a:t>劣</a:t>
                      </a:r>
                      <a:endParaRPr lang="ja-JP" altLang="en-US" sz="1000" b="1" i="0" u="none" strike="noStrike">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261098"/>
                  </a:ext>
                </a:extLst>
              </a:tr>
              <a:tr h="594174">
                <a:tc>
                  <a:txBody>
                    <a:bodyPr/>
                    <a:lstStyle/>
                    <a:p>
                      <a:pPr algn="l"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629701"/>
                  </a:ext>
                </a:extLst>
              </a:tr>
              <a:tr h="623167">
                <a:tc>
                  <a:txBody>
                    <a:bodyPr/>
                    <a:lstStyle/>
                    <a:p>
                      <a:pPr algn="l"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p>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p>
                    <a:p>
                      <a:pPr algn="just" fontAlgn="ctr"/>
                      <a:endParaRPr lang="en-HK" sz="1000" b="0" i="0" u="none" strike="noStrike" dirty="0">
                        <a:solidFill>
                          <a:srgbClr val="000000"/>
                        </a:solidFill>
                        <a:effectLst/>
                        <a:latin typeface="Calibri" panose="020F0502020204030204" pitchFamily="34" charset="0"/>
                      </a:endParaRPr>
                    </a:p>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150575"/>
                  </a:ext>
                </a:extLst>
              </a:tr>
              <a:tr h="594174">
                <a:tc>
                  <a:txBody>
                    <a:bodyPr/>
                    <a:lstStyle/>
                    <a:p>
                      <a:pPr algn="l"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HK" sz="1000" u="none" strike="noStrike" dirty="0">
                          <a:effectLst/>
                        </a:rPr>
                        <a:t> </a:t>
                      </a: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373907"/>
                  </a:ext>
                </a:extLst>
              </a:tr>
              <a:tr h="594174">
                <a:tc>
                  <a:txBody>
                    <a:bodyPr/>
                    <a:lstStyle/>
                    <a:p>
                      <a:pPr algn="l"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endParaRPr lang="en-HK" sz="1000" b="0" i="0" u="none" strike="noStrike" dirty="0">
                        <a:solidFill>
                          <a:srgbClr val="000000"/>
                        </a:solidFill>
                        <a:effectLst/>
                        <a:latin typeface="Calibri" panose="020F0502020204030204" pitchFamily="34" charset="0"/>
                      </a:endParaRPr>
                    </a:p>
                  </a:txBody>
                  <a:tcPr marL="3867" marR="3867" marT="38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422856"/>
                  </a:ext>
                </a:extLst>
              </a:tr>
            </a:tbl>
          </a:graphicData>
        </a:graphic>
      </p:graphicFrame>
      <p:sp>
        <p:nvSpPr>
          <p:cNvPr id="7" name="Rectangle 6">
            <a:extLst>
              <a:ext uri="{FF2B5EF4-FFF2-40B4-BE49-F238E27FC236}">
                <a16:creationId xmlns:a16="http://schemas.microsoft.com/office/drawing/2014/main" id="{7819EB05-20DE-C643-8FEC-DF508EAB54BC}"/>
              </a:ext>
            </a:extLst>
          </p:cNvPr>
          <p:cNvSpPr/>
          <p:nvPr/>
        </p:nvSpPr>
        <p:spPr>
          <a:xfrm>
            <a:off x="8998765" y="4270408"/>
            <a:ext cx="2231210" cy="1548554"/>
          </a:xfrm>
          <a:prstGeom prst="rect">
            <a:avLst/>
          </a:prstGeom>
          <a:solidFill>
            <a:srgbClr val="FDF2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400"/>
            <a:r>
              <a:rPr lang="en-HK" b="1" dirty="0">
                <a:solidFill>
                  <a:schemeClr val="tx1"/>
                </a:solidFill>
              </a:rPr>
              <a:t>Rating descriptors</a:t>
            </a:r>
            <a:r>
              <a:rPr lang="en-HK" dirty="0">
                <a:solidFill>
                  <a:schemeClr val="tx1"/>
                </a:solidFill>
              </a:rPr>
              <a:t>: the characteristics associated with each dimension</a:t>
            </a:r>
          </a:p>
        </p:txBody>
      </p:sp>
      <p:sp>
        <p:nvSpPr>
          <p:cNvPr id="9" name="Rectangle 8">
            <a:extLst>
              <a:ext uri="{FF2B5EF4-FFF2-40B4-BE49-F238E27FC236}">
                <a16:creationId xmlns:a16="http://schemas.microsoft.com/office/drawing/2014/main" id="{D53ADBDC-61BD-CF4B-BEB1-52F2DB9E39A3}"/>
              </a:ext>
            </a:extLst>
          </p:cNvPr>
          <p:cNvSpPr/>
          <p:nvPr/>
        </p:nvSpPr>
        <p:spPr>
          <a:xfrm>
            <a:off x="500063" y="2814638"/>
            <a:ext cx="1971675" cy="3138331"/>
          </a:xfrm>
          <a:prstGeom prst="rect">
            <a:avLst/>
          </a:prstGeom>
          <a:solidFill>
            <a:srgbClr val="FDF2A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HK" b="1" dirty="0">
                <a:solidFill>
                  <a:schemeClr val="tx1"/>
                </a:solidFill>
              </a:rPr>
              <a:t>Assessment Dimensions: </a:t>
            </a:r>
          </a:p>
          <a:p>
            <a:r>
              <a:rPr lang="en-HK" dirty="0">
                <a:solidFill>
                  <a:schemeClr val="tx1"/>
                </a:solidFill>
              </a:rPr>
              <a:t>the criteria that describe the aspects of performance that will be assessed </a:t>
            </a:r>
          </a:p>
          <a:p>
            <a:endParaRPr lang="en-US" dirty="0">
              <a:solidFill>
                <a:schemeClr val="tx1"/>
              </a:solidFill>
            </a:endParaRPr>
          </a:p>
        </p:txBody>
      </p:sp>
      <p:sp>
        <p:nvSpPr>
          <p:cNvPr id="12" name="Right Brace 11">
            <a:extLst>
              <a:ext uri="{FF2B5EF4-FFF2-40B4-BE49-F238E27FC236}">
                <a16:creationId xmlns:a16="http://schemas.microsoft.com/office/drawing/2014/main" id="{43CFF0EF-638F-DC4D-ABAC-DFC8632395C9}"/>
              </a:ext>
            </a:extLst>
          </p:cNvPr>
          <p:cNvSpPr/>
          <p:nvPr/>
        </p:nvSpPr>
        <p:spPr>
          <a:xfrm>
            <a:off x="8504262" y="4002194"/>
            <a:ext cx="409256" cy="20849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CDD20FF5-A89E-E34B-B502-58BBB8FA4F69}"/>
              </a:ext>
            </a:extLst>
          </p:cNvPr>
          <p:cNvSpPr/>
          <p:nvPr/>
        </p:nvSpPr>
        <p:spPr>
          <a:xfrm>
            <a:off x="2503365" y="3435602"/>
            <a:ext cx="449658" cy="24709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960D4AEE-9C72-1046-895D-A410FF2FBA66}"/>
              </a:ext>
            </a:extLst>
          </p:cNvPr>
          <p:cNvSpPr/>
          <p:nvPr/>
        </p:nvSpPr>
        <p:spPr>
          <a:xfrm>
            <a:off x="8504265" y="2399502"/>
            <a:ext cx="326091" cy="10721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F0B9DA0B-1D01-C242-879F-A9BE986CF193}"/>
              </a:ext>
            </a:extLst>
          </p:cNvPr>
          <p:cNvSpPr/>
          <p:nvPr/>
        </p:nvSpPr>
        <p:spPr>
          <a:xfrm>
            <a:off x="8998764" y="1892606"/>
            <a:ext cx="2088335" cy="1952640"/>
          </a:xfrm>
          <a:prstGeom prst="rect">
            <a:avLst/>
          </a:prstGeom>
          <a:solidFill>
            <a:srgbClr val="FDF2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400"/>
            <a:r>
              <a:rPr lang="en-HK" b="1" dirty="0">
                <a:solidFill>
                  <a:schemeClr val="tx1"/>
                </a:solidFill>
              </a:rPr>
              <a:t>Attainment: </a:t>
            </a:r>
            <a:r>
              <a:rPr lang="en-HK" dirty="0">
                <a:solidFill>
                  <a:schemeClr val="tx1"/>
                </a:solidFill>
              </a:rPr>
              <a:t>A rating scale that identifies students’ level of mastery within each criterion  </a:t>
            </a:r>
          </a:p>
        </p:txBody>
      </p:sp>
      <p:sp>
        <p:nvSpPr>
          <p:cNvPr id="6" name="TextBox 5">
            <a:extLst>
              <a:ext uri="{FF2B5EF4-FFF2-40B4-BE49-F238E27FC236}">
                <a16:creationId xmlns:a16="http://schemas.microsoft.com/office/drawing/2014/main" id="{79AD9B85-D825-6E43-8091-1A9EA16B84B9}"/>
              </a:ext>
            </a:extLst>
          </p:cNvPr>
          <p:cNvSpPr txBox="1"/>
          <p:nvPr/>
        </p:nvSpPr>
        <p:spPr>
          <a:xfrm>
            <a:off x="3193237" y="4048103"/>
            <a:ext cx="933617" cy="461665"/>
          </a:xfrm>
          <a:prstGeom prst="rect">
            <a:avLst/>
          </a:prstGeom>
          <a:noFill/>
        </p:spPr>
        <p:txBody>
          <a:bodyPr wrap="square" rtlCol="0">
            <a:spAutoFit/>
          </a:bodyPr>
          <a:lstStyle/>
          <a:p>
            <a:pPr algn="ctr"/>
            <a:r>
              <a:rPr lang="en-US" sz="1200" dirty="0"/>
              <a:t>Content (50%)</a:t>
            </a:r>
          </a:p>
        </p:txBody>
      </p:sp>
      <p:sp>
        <p:nvSpPr>
          <p:cNvPr id="16" name="TextBox 15">
            <a:extLst>
              <a:ext uri="{FF2B5EF4-FFF2-40B4-BE49-F238E27FC236}">
                <a16:creationId xmlns:a16="http://schemas.microsoft.com/office/drawing/2014/main" id="{66F528D6-3E51-3B4B-A954-1A93B5285379}"/>
              </a:ext>
            </a:extLst>
          </p:cNvPr>
          <p:cNvSpPr txBox="1"/>
          <p:nvPr/>
        </p:nvSpPr>
        <p:spPr>
          <a:xfrm>
            <a:off x="3193237" y="4670752"/>
            <a:ext cx="933617" cy="461665"/>
          </a:xfrm>
          <a:prstGeom prst="rect">
            <a:avLst/>
          </a:prstGeom>
          <a:noFill/>
        </p:spPr>
        <p:txBody>
          <a:bodyPr wrap="square" rtlCol="0">
            <a:spAutoFit/>
          </a:bodyPr>
          <a:lstStyle/>
          <a:p>
            <a:pPr algn="ctr"/>
            <a:r>
              <a:rPr lang="en-US" sz="1200" dirty="0"/>
              <a:t>Structure (20%)</a:t>
            </a:r>
          </a:p>
        </p:txBody>
      </p:sp>
      <p:sp>
        <p:nvSpPr>
          <p:cNvPr id="17" name="TextBox 16">
            <a:extLst>
              <a:ext uri="{FF2B5EF4-FFF2-40B4-BE49-F238E27FC236}">
                <a16:creationId xmlns:a16="http://schemas.microsoft.com/office/drawing/2014/main" id="{ECBFB695-C888-5041-8C8B-105C61BBABE8}"/>
              </a:ext>
            </a:extLst>
          </p:cNvPr>
          <p:cNvSpPr txBox="1"/>
          <p:nvPr/>
        </p:nvSpPr>
        <p:spPr>
          <a:xfrm>
            <a:off x="3193237" y="5248251"/>
            <a:ext cx="933617" cy="461665"/>
          </a:xfrm>
          <a:prstGeom prst="rect">
            <a:avLst/>
          </a:prstGeom>
          <a:noFill/>
        </p:spPr>
        <p:txBody>
          <a:bodyPr wrap="square" rtlCol="0">
            <a:spAutoFit/>
          </a:bodyPr>
          <a:lstStyle/>
          <a:p>
            <a:pPr algn="ctr"/>
            <a:r>
              <a:rPr lang="en-US" sz="1200" dirty="0"/>
              <a:t>Language (30%) </a:t>
            </a:r>
          </a:p>
        </p:txBody>
      </p:sp>
    </p:spTree>
    <p:extLst>
      <p:ext uri="{BB962C8B-B14F-4D97-AF65-F5344CB8AC3E}">
        <p14:creationId xmlns:p14="http://schemas.microsoft.com/office/powerpoint/2010/main" val="17201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8292C-FBF4-5B4B-BA9E-3682435B7F29}"/>
              </a:ext>
            </a:extLst>
          </p:cNvPr>
          <p:cNvSpPr>
            <a:spLocks noGrp="1"/>
          </p:cNvSpPr>
          <p:nvPr>
            <p:ph type="title"/>
          </p:nvPr>
        </p:nvSpPr>
        <p:spPr>
          <a:xfrm>
            <a:off x="686834" y="1153572"/>
            <a:ext cx="3200400" cy="4461163"/>
          </a:xfrm>
        </p:spPr>
        <p:txBody>
          <a:bodyPr>
            <a:normAutofit/>
          </a:bodyPr>
          <a:lstStyle/>
          <a:p>
            <a:r>
              <a:rPr lang="en-US">
                <a:solidFill>
                  <a:srgbClr val="FFFFFF"/>
                </a:solidFill>
              </a:rPr>
              <a:t>Sample – Generic rubrics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ACDB98-D05D-0D46-BA03-28573BF39AF6}"/>
              </a:ext>
            </a:extLst>
          </p:cNvPr>
          <p:cNvSpPr>
            <a:spLocks noGrp="1"/>
          </p:cNvSpPr>
          <p:nvPr>
            <p:ph idx="1"/>
          </p:nvPr>
        </p:nvSpPr>
        <p:spPr>
          <a:xfrm>
            <a:off x="4447308" y="591344"/>
            <a:ext cx="6906491" cy="5585619"/>
          </a:xfrm>
        </p:spPr>
        <p:txBody>
          <a:bodyPr anchor="ctr">
            <a:normAutofit/>
          </a:bodyPr>
          <a:lstStyle/>
          <a:p>
            <a:r>
              <a:rPr lang="en-US" dirty="0"/>
              <a:t>See: </a:t>
            </a:r>
            <a:r>
              <a:rPr lang="en-HK" dirty="0">
                <a:hlinkClick r:id="rId2"/>
              </a:rPr>
              <a:t>https://hkapa.instructure.com/courses/8528/files/138544?module_item_id=60658</a:t>
            </a:r>
            <a:endParaRPr lang="en-US" dirty="0"/>
          </a:p>
        </p:txBody>
      </p:sp>
    </p:spTree>
    <p:extLst>
      <p:ext uri="{BB962C8B-B14F-4D97-AF65-F5344CB8AC3E}">
        <p14:creationId xmlns:p14="http://schemas.microsoft.com/office/powerpoint/2010/main" val="37082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944</Words>
  <Application>Microsoft Macintosh PowerPoint</Application>
  <PresentationFormat>Widescreen</PresentationFormat>
  <Paragraphs>136</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Assessment </vt:lpstr>
      <vt:lpstr>Types of Assessment</vt:lpstr>
      <vt:lpstr>Product  vs Process</vt:lpstr>
      <vt:lpstr>Why Canvas?</vt:lpstr>
      <vt:lpstr>Rubrics</vt:lpstr>
      <vt:lpstr>Rubrics</vt:lpstr>
      <vt:lpstr>Different components of a rubric</vt:lpstr>
      <vt:lpstr>Sample – Generic rubrics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Louise</dc:creator>
  <cp:lastModifiedBy>LEE Louise</cp:lastModifiedBy>
  <cp:revision>3</cp:revision>
  <dcterms:created xsi:type="dcterms:W3CDTF">2020-09-14T09:15:35Z</dcterms:created>
  <dcterms:modified xsi:type="dcterms:W3CDTF">2020-09-14T10:10:04Z</dcterms:modified>
</cp:coreProperties>
</file>